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7" r:id="rId2"/>
    <p:sldId id="259" r:id="rId3"/>
    <p:sldId id="260" r:id="rId4"/>
    <p:sldId id="261" r:id="rId5"/>
    <p:sldId id="262" r:id="rId6"/>
    <p:sldId id="263" r:id="rId7"/>
    <p:sldId id="267" r:id="rId8"/>
    <p:sldId id="265" r:id="rId9"/>
    <p:sldId id="268" r:id="rId10"/>
    <p:sldId id="289"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Lst>
  <p:sldSz cx="9144000" cy="5143500" type="screen16x9"/>
  <p:notesSz cx="6858000" cy="9144000"/>
  <p:embeddedFontLst>
    <p:embeddedFont>
      <p:font typeface="Montserrat" panose="000005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1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1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1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1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1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1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1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2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2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2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2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2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2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p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 name="Google Shape;72;p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 name="Google Shape;79;p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1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sp>
        <p:nvSpPr>
          <p:cNvPr id="2" name="Google Shape;55;p1">
            <a:extLst>
              <a:ext uri="{FF2B5EF4-FFF2-40B4-BE49-F238E27FC236}">
                <a16:creationId xmlns:a16="http://schemas.microsoft.com/office/drawing/2014/main" id="{98340475-B233-CD14-543A-F11BB97DED24}"/>
              </a:ext>
            </a:extLst>
          </p:cNvPr>
          <p:cNvSpPr txBox="1">
            <a:spLocks/>
          </p:cNvSpPr>
          <p:nvPr/>
        </p:nvSpPr>
        <p:spPr>
          <a:xfrm>
            <a:off x="160020" y="290623"/>
            <a:ext cx="8668230" cy="42679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3200" b="1" dirty="0"/>
              <a:t>Supervised ML Regression project</a:t>
            </a:r>
            <a:br>
              <a:rPr lang="en-US" sz="3200" b="1" dirty="0"/>
            </a:br>
            <a:br>
              <a:rPr lang="en-US" sz="3200" b="1" dirty="0">
                <a:solidFill>
                  <a:srgbClr val="FF0000"/>
                </a:solidFill>
                <a:latin typeface="Times New Roman"/>
                <a:ea typeface="Times New Roman"/>
                <a:cs typeface="Times New Roman"/>
                <a:sym typeface="Times New Roman"/>
              </a:rPr>
            </a:br>
            <a:r>
              <a:rPr lang="en-US" sz="2400" dirty="0">
                <a:solidFill>
                  <a:srgbClr val="FF0000"/>
                </a:solidFill>
                <a:latin typeface="+mj-lt"/>
                <a:ea typeface="Times New Roman"/>
                <a:cs typeface="Times New Roman"/>
                <a:sym typeface="Times New Roman"/>
              </a:rPr>
              <a:t>BIKE SHARING DEMAND PREDICTION</a:t>
            </a:r>
            <a:br>
              <a:rPr lang="en-US" sz="1400" dirty="0">
                <a:solidFill>
                  <a:srgbClr val="212121"/>
                </a:solidFill>
                <a:latin typeface="Times New Roman"/>
                <a:ea typeface="Times New Roman"/>
                <a:cs typeface="Times New Roman"/>
                <a:sym typeface="Times New Roman"/>
              </a:rPr>
            </a:br>
            <a:endParaRPr lang="en-US" sz="1400" dirty="0">
              <a:solidFill>
                <a:srgbClr val="212121"/>
              </a:solidFill>
              <a:latin typeface="Times New Roman"/>
              <a:ea typeface="Times New Roman"/>
              <a:cs typeface="Times New Roman"/>
              <a:sym typeface="Times New Roman"/>
            </a:endParaRPr>
          </a:p>
          <a:p>
            <a:endParaRPr lang="en-US" sz="1400" dirty="0">
              <a:solidFill>
                <a:srgbClr val="212121"/>
              </a:solidFill>
              <a:latin typeface="Times New Roman"/>
              <a:ea typeface="Times New Roman"/>
              <a:cs typeface="Times New Roman"/>
              <a:sym typeface="Times New Roman"/>
            </a:endParaRPr>
          </a:p>
          <a:p>
            <a:endParaRPr lang="en-US" sz="1400" dirty="0">
              <a:solidFill>
                <a:srgbClr val="212121"/>
              </a:solidFill>
              <a:latin typeface="Times New Roman"/>
              <a:ea typeface="Times New Roman"/>
              <a:cs typeface="Times New Roman"/>
              <a:sym typeface="Times New Roman"/>
            </a:endParaRPr>
          </a:p>
          <a:p>
            <a:endParaRPr lang="en-US" sz="1400" dirty="0">
              <a:solidFill>
                <a:srgbClr val="212121"/>
              </a:solidFill>
              <a:latin typeface="Times New Roman"/>
              <a:ea typeface="Times New Roman"/>
              <a:cs typeface="Times New Roman"/>
              <a:sym typeface="Times New Roman"/>
            </a:endParaRPr>
          </a:p>
          <a:p>
            <a:br>
              <a:rPr lang="en-US" sz="1400" dirty="0">
                <a:solidFill>
                  <a:srgbClr val="212121"/>
                </a:solidFill>
                <a:latin typeface="Times New Roman"/>
                <a:ea typeface="Times New Roman"/>
                <a:cs typeface="Times New Roman"/>
                <a:sym typeface="Times New Roman"/>
              </a:rPr>
            </a:br>
            <a:r>
              <a:rPr lang="en-US" sz="2000" b="1" dirty="0">
                <a:solidFill>
                  <a:schemeClr val="lt1"/>
                </a:solidFill>
                <a:latin typeface="Times New Roman"/>
                <a:cs typeface="Times New Roman"/>
                <a:sym typeface="Times New Roman"/>
              </a:rPr>
              <a:t>By: </a:t>
            </a:r>
            <a:r>
              <a:rPr lang="en-US" sz="2000" b="1" dirty="0">
                <a:solidFill>
                  <a:schemeClr val="lt1"/>
                </a:solidFill>
                <a:latin typeface="Times New Roman"/>
                <a:ea typeface="Times New Roman"/>
                <a:cs typeface="Times New Roman"/>
                <a:sym typeface="Times New Roman"/>
              </a:rPr>
              <a:t>Sneha Raikar</a:t>
            </a:r>
          </a:p>
          <a:p>
            <a:endParaRPr lang="en-US" sz="1600" b="1" dirty="0">
              <a:solidFill>
                <a:schemeClr val="lt1"/>
              </a:solidFill>
              <a:latin typeface="Times New Roman"/>
              <a:ea typeface="Times New Roman"/>
              <a:cs typeface="Times New Roman"/>
              <a:sym typeface="Times New Roman"/>
            </a:endParaRPr>
          </a:p>
          <a:p>
            <a:endParaRPr lang="en-US" sz="1600" b="1" dirty="0">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7CB9D6D-EBA7-203F-CE48-99C4743846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1755" y="53788"/>
            <a:ext cx="8387603" cy="4836772"/>
          </a:xfrm>
          <a:prstGeom prst="rect">
            <a:avLst/>
          </a:prstGeom>
        </p:spPr>
      </p:pic>
    </p:spTree>
    <p:extLst>
      <p:ext uri="{BB962C8B-B14F-4D97-AF65-F5344CB8AC3E}">
        <p14:creationId xmlns:p14="http://schemas.microsoft.com/office/powerpoint/2010/main" val="3952924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0"/>
          <p:cNvSpPr txBox="1">
            <a:spLocks noGrp="1"/>
          </p:cNvSpPr>
          <p:nvPr>
            <p:ph type="title"/>
          </p:nvPr>
        </p:nvSpPr>
        <p:spPr>
          <a:xfrm>
            <a:off x="0" y="150019"/>
            <a:ext cx="8832300" cy="52149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solidFill>
                  <a:srgbClr val="FF0000"/>
                </a:solidFill>
                <a:latin typeface="Times New Roman"/>
                <a:ea typeface="Times New Roman"/>
                <a:cs typeface="Times New Roman"/>
                <a:sym typeface="Times New Roman"/>
              </a:rPr>
              <a:t>Bike Booking Monthly Trend</a:t>
            </a:r>
            <a:endParaRPr dirty="0"/>
          </a:p>
        </p:txBody>
      </p:sp>
      <p:sp>
        <p:nvSpPr>
          <p:cNvPr id="117" name="Google Shape;117;p10"/>
          <p:cNvSpPr txBox="1">
            <a:spLocks noGrp="1"/>
          </p:cNvSpPr>
          <p:nvPr>
            <p:ph type="body" idx="1"/>
          </p:nvPr>
        </p:nvSpPr>
        <p:spPr>
          <a:xfrm>
            <a:off x="111674" y="678657"/>
            <a:ext cx="8832300" cy="1328737"/>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rgbClr val="212121"/>
              </a:buClr>
              <a:buSzPts val="1300"/>
              <a:buFont typeface="Arial"/>
              <a:buChar char="•"/>
            </a:pPr>
            <a:r>
              <a:rPr lang="en-US" sz="1300" b="1" dirty="0">
                <a:solidFill>
                  <a:srgbClr val="212121"/>
                </a:solidFill>
                <a:latin typeface="Times New Roman"/>
                <a:ea typeface="Times New Roman"/>
                <a:cs typeface="Times New Roman"/>
                <a:sym typeface="Times New Roman"/>
              </a:rPr>
              <a:t>June </a:t>
            </a:r>
            <a:r>
              <a:rPr lang="en-US" sz="1300" dirty="0">
                <a:solidFill>
                  <a:srgbClr val="212121"/>
                </a:solidFill>
                <a:latin typeface="Times New Roman"/>
                <a:ea typeface="Times New Roman"/>
                <a:cs typeface="Times New Roman"/>
                <a:sym typeface="Times New Roman"/>
              </a:rPr>
              <a:t>is the most preferred month for bike booking around </a:t>
            </a:r>
            <a:r>
              <a:rPr lang="en-US" sz="1300" b="1" dirty="0">
                <a:solidFill>
                  <a:srgbClr val="212121"/>
                </a:solidFill>
                <a:latin typeface="Times New Roman"/>
                <a:ea typeface="Times New Roman"/>
                <a:cs typeface="Times New Roman"/>
                <a:sym typeface="Times New Roman"/>
              </a:rPr>
              <a:t>896K </a:t>
            </a:r>
            <a:r>
              <a:rPr lang="en-US" sz="1300" dirty="0">
                <a:solidFill>
                  <a:srgbClr val="212121"/>
                </a:solidFill>
                <a:latin typeface="Times New Roman"/>
                <a:ea typeface="Times New Roman"/>
                <a:cs typeface="Times New Roman"/>
                <a:sym typeface="Times New Roman"/>
              </a:rPr>
              <a:t>bikes were rented in June.</a:t>
            </a:r>
            <a:endParaRPr dirty="0"/>
          </a:p>
          <a:p>
            <a:pPr marL="171450" lvl="0" indent="-88900" algn="l" rtl="0">
              <a:lnSpc>
                <a:spcPct val="115000"/>
              </a:lnSpc>
              <a:spcBef>
                <a:spcPts val="0"/>
              </a:spcBef>
              <a:spcAft>
                <a:spcPts val="0"/>
              </a:spcAft>
              <a:buClr>
                <a:schemeClr val="dk2"/>
              </a:buClr>
              <a:buSzPts val="1300"/>
              <a:buFont typeface="Arial"/>
              <a:buNone/>
            </a:pPr>
            <a:endParaRPr sz="1300" dirty="0">
              <a:solidFill>
                <a:srgbClr val="212121"/>
              </a:solidFill>
              <a:latin typeface="Times New Roman"/>
              <a:ea typeface="Times New Roman"/>
              <a:cs typeface="Times New Roman"/>
              <a:sym typeface="Times New Roman"/>
            </a:endParaRPr>
          </a:p>
          <a:p>
            <a:pPr marL="171450" lvl="0" indent="-171450" algn="l" rtl="0">
              <a:lnSpc>
                <a:spcPct val="115000"/>
              </a:lnSpc>
              <a:spcBef>
                <a:spcPts val="0"/>
              </a:spcBef>
              <a:spcAft>
                <a:spcPts val="0"/>
              </a:spcAft>
              <a:buClr>
                <a:srgbClr val="212121"/>
              </a:buClr>
              <a:buSzPts val="1300"/>
              <a:buFont typeface="Arial"/>
              <a:buChar char="•"/>
            </a:pPr>
            <a:r>
              <a:rPr lang="en-US" sz="1300" b="1" dirty="0">
                <a:solidFill>
                  <a:srgbClr val="212121"/>
                </a:solidFill>
                <a:latin typeface="Times New Roman"/>
                <a:ea typeface="Times New Roman"/>
                <a:cs typeface="Times New Roman"/>
                <a:sym typeface="Times New Roman"/>
              </a:rPr>
              <a:t>July </a:t>
            </a:r>
            <a:r>
              <a:rPr lang="en-US" sz="1300" dirty="0">
                <a:solidFill>
                  <a:srgbClr val="212121"/>
                </a:solidFill>
                <a:latin typeface="Times New Roman"/>
                <a:ea typeface="Times New Roman"/>
                <a:cs typeface="Times New Roman"/>
                <a:sym typeface="Times New Roman"/>
              </a:rPr>
              <a:t>and</a:t>
            </a:r>
            <a:r>
              <a:rPr lang="en-US" sz="1300" b="1" dirty="0">
                <a:solidFill>
                  <a:srgbClr val="212121"/>
                </a:solidFill>
                <a:latin typeface="Times New Roman"/>
                <a:ea typeface="Times New Roman"/>
                <a:cs typeface="Times New Roman"/>
                <a:sym typeface="Times New Roman"/>
              </a:rPr>
              <a:t> May </a:t>
            </a:r>
            <a:r>
              <a:rPr lang="en-US" sz="1300" dirty="0">
                <a:solidFill>
                  <a:srgbClr val="212121"/>
                </a:solidFill>
                <a:latin typeface="Times New Roman"/>
                <a:ea typeface="Times New Roman"/>
                <a:cs typeface="Times New Roman"/>
                <a:sym typeface="Times New Roman"/>
              </a:rPr>
              <a:t>are the second and third best.</a:t>
            </a:r>
            <a:r>
              <a:rPr lang="en-US" sz="1300" b="1" dirty="0">
                <a:solidFill>
                  <a:srgbClr val="212121"/>
                </a:solidFill>
                <a:latin typeface="Times New Roman"/>
                <a:ea typeface="Times New Roman"/>
                <a:cs typeface="Times New Roman"/>
                <a:sym typeface="Times New Roman"/>
              </a:rPr>
              <a:t>734K</a:t>
            </a:r>
            <a:r>
              <a:rPr lang="en-US" sz="1300" dirty="0">
                <a:solidFill>
                  <a:srgbClr val="212121"/>
                </a:solidFill>
                <a:latin typeface="Times New Roman"/>
                <a:ea typeface="Times New Roman"/>
                <a:cs typeface="Times New Roman"/>
                <a:sym typeface="Times New Roman"/>
              </a:rPr>
              <a:t> bikes were booked in </a:t>
            </a:r>
            <a:r>
              <a:rPr lang="en-US" sz="1300" b="1" dirty="0">
                <a:solidFill>
                  <a:srgbClr val="212121"/>
                </a:solidFill>
                <a:latin typeface="Times New Roman"/>
                <a:ea typeface="Times New Roman"/>
                <a:cs typeface="Times New Roman"/>
                <a:sym typeface="Times New Roman"/>
              </a:rPr>
              <a:t>July</a:t>
            </a:r>
            <a:r>
              <a:rPr lang="en-US" sz="1300" dirty="0">
                <a:solidFill>
                  <a:srgbClr val="212121"/>
                </a:solidFill>
                <a:latin typeface="Times New Roman"/>
                <a:ea typeface="Times New Roman"/>
                <a:cs typeface="Times New Roman"/>
                <a:sym typeface="Times New Roman"/>
              </a:rPr>
              <a:t>, and </a:t>
            </a:r>
            <a:r>
              <a:rPr lang="en-US" sz="1300" b="1" dirty="0">
                <a:solidFill>
                  <a:srgbClr val="212121"/>
                </a:solidFill>
                <a:latin typeface="Times New Roman"/>
                <a:ea typeface="Times New Roman"/>
                <a:cs typeface="Times New Roman"/>
                <a:sym typeface="Times New Roman"/>
              </a:rPr>
              <a:t>707K </a:t>
            </a:r>
            <a:r>
              <a:rPr lang="en-US" sz="1300" dirty="0">
                <a:solidFill>
                  <a:srgbClr val="212121"/>
                </a:solidFill>
                <a:latin typeface="Times New Roman"/>
                <a:ea typeface="Times New Roman"/>
                <a:cs typeface="Times New Roman"/>
                <a:sym typeface="Times New Roman"/>
              </a:rPr>
              <a:t>were booked in </a:t>
            </a:r>
            <a:r>
              <a:rPr lang="en-US" sz="1300" b="1" dirty="0">
                <a:solidFill>
                  <a:srgbClr val="212121"/>
                </a:solidFill>
                <a:latin typeface="Times New Roman"/>
                <a:ea typeface="Times New Roman"/>
                <a:cs typeface="Times New Roman"/>
                <a:sym typeface="Times New Roman"/>
              </a:rPr>
              <a:t>May</a:t>
            </a:r>
            <a:r>
              <a:rPr lang="en-US" sz="1300" dirty="0">
                <a:solidFill>
                  <a:srgbClr val="212121"/>
                </a:solidFill>
                <a:latin typeface="Times New Roman"/>
                <a:ea typeface="Times New Roman"/>
                <a:cs typeface="Times New Roman"/>
                <a:sym typeface="Times New Roman"/>
              </a:rPr>
              <a:t>.</a:t>
            </a:r>
            <a:endParaRPr dirty="0"/>
          </a:p>
          <a:p>
            <a:pPr marL="0" lvl="0" indent="0" algn="l" rtl="0">
              <a:lnSpc>
                <a:spcPct val="115000"/>
              </a:lnSpc>
              <a:spcBef>
                <a:spcPts val="0"/>
              </a:spcBef>
              <a:spcAft>
                <a:spcPts val="0"/>
              </a:spcAft>
              <a:buClr>
                <a:schemeClr val="dk2"/>
              </a:buClr>
              <a:buSzPts val="1300"/>
              <a:buNone/>
            </a:pPr>
            <a:endParaRPr sz="1300" b="1" i="0" dirty="0">
              <a:solidFill>
                <a:srgbClr val="212121"/>
              </a:solidFill>
              <a:latin typeface="Times New Roman"/>
              <a:ea typeface="Times New Roman"/>
              <a:cs typeface="Times New Roman"/>
              <a:sym typeface="Times New Roman"/>
            </a:endParaRPr>
          </a:p>
          <a:p>
            <a:pPr marL="171450" lvl="0" indent="-171450" algn="l" rtl="0">
              <a:lnSpc>
                <a:spcPct val="115000"/>
              </a:lnSpc>
              <a:spcBef>
                <a:spcPts val="0"/>
              </a:spcBef>
              <a:spcAft>
                <a:spcPts val="0"/>
              </a:spcAft>
              <a:buClr>
                <a:srgbClr val="212121"/>
              </a:buClr>
              <a:buSzPts val="1300"/>
              <a:buFont typeface="Arial"/>
              <a:buChar char="•"/>
            </a:pPr>
            <a:r>
              <a:rPr lang="en-US" sz="1300" i="0" dirty="0">
                <a:solidFill>
                  <a:srgbClr val="212121"/>
                </a:solidFill>
                <a:latin typeface="Times New Roman"/>
                <a:ea typeface="Times New Roman"/>
                <a:cs typeface="Times New Roman"/>
                <a:sym typeface="Times New Roman"/>
              </a:rPr>
              <a:t>Demand for bikes was </a:t>
            </a:r>
            <a:r>
              <a:rPr lang="en-US" sz="1300" b="1" i="0" dirty="0">
                <a:solidFill>
                  <a:srgbClr val="212121"/>
                </a:solidFill>
                <a:latin typeface="Times New Roman"/>
                <a:ea typeface="Times New Roman"/>
                <a:cs typeface="Times New Roman"/>
                <a:sym typeface="Times New Roman"/>
              </a:rPr>
              <a:t>least </a:t>
            </a:r>
            <a:r>
              <a:rPr lang="en-US" sz="1300" i="0" dirty="0">
                <a:solidFill>
                  <a:srgbClr val="212121"/>
                </a:solidFill>
                <a:latin typeface="Times New Roman"/>
                <a:ea typeface="Times New Roman"/>
                <a:cs typeface="Times New Roman"/>
                <a:sym typeface="Times New Roman"/>
              </a:rPr>
              <a:t>in </a:t>
            </a:r>
            <a:r>
              <a:rPr lang="en-US" sz="1300" b="1" i="0" dirty="0">
                <a:solidFill>
                  <a:srgbClr val="212121"/>
                </a:solidFill>
                <a:latin typeface="Times New Roman"/>
                <a:ea typeface="Times New Roman"/>
                <a:cs typeface="Times New Roman"/>
                <a:sym typeface="Times New Roman"/>
              </a:rPr>
              <a:t>Jan</a:t>
            </a:r>
            <a:r>
              <a:rPr lang="en-US" sz="1300" i="0" dirty="0">
                <a:solidFill>
                  <a:srgbClr val="212121"/>
                </a:solidFill>
                <a:latin typeface="Times New Roman"/>
                <a:ea typeface="Times New Roman"/>
                <a:cs typeface="Times New Roman"/>
                <a:sym typeface="Times New Roman"/>
              </a:rPr>
              <a:t>, followed by </a:t>
            </a:r>
            <a:r>
              <a:rPr lang="en-US" sz="1300" b="1" i="0" dirty="0">
                <a:solidFill>
                  <a:srgbClr val="212121"/>
                </a:solidFill>
                <a:latin typeface="Times New Roman"/>
                <a:ea typeface="Times New Roman"/>
                <a:cs typeface="Times New Roman"/>
                <a:sym typeface="Times New Roman"/>
              </a:rPr>
              <a:t>Feb </a:t>
            </a:r>
            <a:r>
              <a:rPr lang="en-US" sz="1300" i="0" dirty="0">
                <a:solidFill>
                  <a:srgbClr val="212121"/>
                </a:solidFill>
                <a:latin typeface="Times New Roman"/>
                <a:ea typeface="Times New Roman"/>
                <a:cs typeface="Times New Roman"/>
                <a:sym typeface="Times New Roman"/>
              </a:rPr>
              <a:t>and </a:t>
            </a:r>
            <a:r>
              <a:rPr lang="en-US" sz="1300" b="1" i="0" dirty="0">
                <a:solidFill>
                  <a:srgbClr val="212121"/>
                </a:solidFill>
                <a:latin typeface="Times New Roman"/>
                <a:ea typeface="Times New Roman"/>
                <a:cs typeface="Times New Roman"/>
                <a:sym typeface="Times New Roman"/>
              </a:rPr>
              <a:t>Dec</a:t>
            </a:r>
            <a:r>
              <a:rPr lang="en-US" sz="1300" i="0" dirty="0">
                <a:solidFill>
                  <a:srgbClr val="212121"/>
                </a:solidFill>
                <a:latin typeface="Times New Roman"/>
                <a:ea typeface="Times New Roman"/>
                <a:cs typeface="Times New Roman"/>
                <a:sym typeface="Times New Roman"/>
              </a:rPr>
              <a:t>. </a:t>
            </a:r>
            <a:r>
              <a:rPr lang="en-US" sz="1300" b="1" i="0" dirty="0">
                <a:solidFill>
                  <a:srgbClr val="212121"/>
                </a:solidFill>
                <a:latin typeface="Times New Roman"/>
                <a:ea typeface="Times New Roman"/>
                <a:cs typeface="Times New Roman"/>
                <a:sym typeface="Times New Roman"/>
              </a:rPr>
              <a:t>150K </a:t>
            </a:r>
            <a:r>
              <a:rPr lang="en-US" sz="1300" i="0" dirty="0">
                <a:solidFill>
                  <a:srgbClr val="212121"/>
                </a:solidFill>
                <a:latin typeface="Times New Roman"/>
                <a:ea typeface="Times New Roman"/>
                <a:cs typeface="Times New Roman"/>
                <a:sym typeface="Times New Roman"/>
              </a:rPr>
              <a:t>bikes were rented in </a:t>
            </a:r>
            <a:r>
              <a:rPr lang="en-US" sz="1300" b="1" i="0" dirty="0">
                <a:solidFill>
                  <a:srgbClr val="212121"/>
                </a:solidFill>
                <a:latin typeface="Times New Roman"/>
                <a:ea typeface="Times New Roman"/>
                <a:cs typeface="Times New Roman"/>
                <a:sym typeface="Times New Roman"/>
              </a:rPr>
              <a:t>Jan</a:t>
            </a:r>
            <a:r>
              <a:rPr lang="en-US" sz="1300" i="0" dirty="0">
                <a:solidFill>
                  <a:srgbClr val="212121"/>
                </a:solidFill>
                <a:latin typeface="Times New Roman"/>
                <a:ea typeface="Times New Roman"/>
                <a:cs typeface="Times New Roman"/>
                <a:sym typeface="Times New Roman"/>
              </a:rPr>
              <a:t>, </a:t>
            </a:r>
            <a:r>
              <a:rPr lang="en-US" sz="1300" b="1" i="0" dirty="0">
                <a:solidFill>
                  <a:srgbClr val="212121"/>
                </a:solidFill>
                <a:latin typeface="Times New Roman"/>
                <a:ea typeface="Times New Roman"/>
                <a:cs typeface="Times New Roman"/>
                <a:sym typeface="Times New Roman"/>
              </a:rPr>
              <a:t>151k </a:t>
            </a:r>
            <a:r>
              <a:rPr lang="en-US" sz="1300" i="0" dirty="0">
                <a:solidFill>
                  <a:srgbClr val="212121"/>
                </a:solidFill>
                <a:latin typeface="Times New Roman"/>
                <a:ea typeface="Times New Roman"/>
                <a:cs typeface="Times New Roman"/>
                <a:sym typeface="Times New Roman"/>
              </a:rPr>
              <a:t>in </a:t>
            </a:r>
            <a:r>
              <a:rPr lang="en-US" sz="1300" b="1" i="0" dirty="0">
                <a:solidFill>
                  <a:srgbClr val="212121"/>
                </a:solidFill>
                <a:latin typeface="Times New Roman"/>
                <a:ea typeface="Times New Roman"/>
                <a:cs typeface="Times New Roman"/>
                <a:sym typeface="Times New Roman"/>
              </a:rPr>
              <a:t>Feb</a:t>
            </a:r>
            <a:r>
              <a:rPr lang="en-US" sz="1300" i="0" dirty="0">
                <a:solidFill>
                  <a:srgbClr val="212121"/>
                </a:solidFill>
                <a:latin typeface="Times New Roman"/>
                <a:ea typeface="Times New Roman"/>
                <a:cs typeface="Times New Roman"/>
                <a:sym typeface="Times New Roman"/>
              </a:rPr>
              <a:t>, and </a:t>
            </a:r>
            <a:r>
              <a:rPr lang="en-US" sz="1300" b="1" i="0" dirty="0">
                <a:solidFill>
                  <a:srgbClr val="212121"/>
                </a:solidFill>
                <a:latin typeface="Times New Roman"/>
                <a:ea typeface="Times New Roman"/>
                <a:cs typeface="Times New Roman"/>
                <a:sym typeface="Times New Roman"/>
              </a:rPr>
              <a:t>185K </a:t>
            </a:r>
            <a:r>
              <a:rPr lang="en-US" sz="1300" i="0" dirty="0">
                <a:solidFill>
                  <a:srgbClr val="212121"/>
                </a:solidFill>
                <a:latin typeface="Times New Roman"/>
                <a:ea typeface="Times New Roman"/>
                <a:cs typeface="Times New Roman"/>
                <a:sym typeface="Times New Roman"/>
              </a:rPr>
              <a:t>in </a:t>
            </a:r>
            <a:r>
              <a:rPr lang="en-US" sz="1300" b="1" i="0" dirty="0">
                <a:solidFill>
                  <a:srgbClr val="212121"/>
                </a:solidFill>
                <a:latin typeface="Times New Roman"/>
                <a:ea typeface="Times New Roman"/>
                <a:cs typeface="Times New Roman"/>
                <a:sym typeface="Times New Roman"/>
              </a:rPr>
              <a:t>Dec.</a:t>
            </a:r>
            <a:endParaRPr sz="1300" b="1" dirty="0">
              <a:solidFill>
                <a:srgbClr val="212121"/>
              </a:solidFill>
              <a:latin typeface="Times New Roman"/>
              <a:ea typeface="Times New Roman"/>
              <a:cs typeface="Times New Roman"/>
              <a:sym typeface="Times New Roman"/>
            </a:endParaRPr>
          </a:p>
        </p:txBody>
      </p:sp>
      <p:sp>
        <p:nvSpPr>
          <p:cNvPr id="118" name="Google Shape;118;p10" descr="data:image/png;base64,iVBORw0KGgoAAAANSUhEUgAAAjwAAAEGCAYAAABhBk/MAAAABHNCSVQICAgIfAhkiAAAAAlwSFlzAAALEgAACxIB0t1+/AAAADh0RVh0U29mdHdhcmUAbWF0cGxvdGxpYiB2ZXJzaW9uMy4yLjIsIGh0dHA6Ly9tYXRwbG90bGliLm9yZy+WH4yJAAAgAElEQVR4nO3dd2AUZeLG8e+WbHqBEAIISJXQiVIVQalKCAEOBbGhnnpYQEBFUPSwwA9EUfQOQVEPwQJIEaRIESnSi/QWAkkoCSUJpJE2vz8WApgNAglZbu75/AN5d3bm2clm9tl3JlmLYRgGIiIiIiZmdXcAERERkRtNhUdERERMT4VHRERETE+FR0RERExPhUdERERMT4VHRERETE+FR6QE1K5dm6ioKLp06UK3bt3YvHkzAAkJCfTr1w+AmTNn8vbbbxfbNmfOnEnz5s2Jiorivvvu4+uvv77udS1ZsoQDBw5c8/3Cw8Ndjvfq1eu6sxRFYXkuNXPmTGrVqsXvv/+eP7ZkyRJq1arFwoULr2u769aty/+eA7z22mvXvS4RuT4qPCIlwMvLizlz5vDTTz8xcOBAPvzwQwBCQ0MZN27cDdtup06dmDNnDt999x3jx4/n2LFj17We6y08hfn++++LbV03wm233cbPP/+c//W8efMICwu77vWtX7+eLVu2FEc0EblOKjwiJSw1NZWAgAAA4uPj6dy5c4Flli9fTs+ePTl9+jSrVq2iZ8+edOvWjX79+pGWlgbAmDFj6NSpE5GRkYwaNeqK2yxVqhS33norJ06cAGDOnDn06NGDqKgo3nzzTXJzcwHnDMjYsWPp0qULDz74ICdPnmTz5s0sW7aM0aNHExUVRWxsLLGxsTz11FN0796d3r17Ex0dDUBcXBw9e/YkMjKSsWPHFprnwkzLunXrePTRR+nXrx/33XcfgwYNwtXfQi1se8uWLeOBBx6ga9eu9OnTh5MnTwKQlpbGkCFDiIyMJDIykkWLFuWv68+Pz5XGjRuzbds2srOzSUtLIzY2ltq1a+ffvmbNGrp27UpkZCRDhgwhKysLgDZt2jBu3Di6detGZGQk0dHRxMfH8/333/P1118TFRXFxo0bAdi4cSO9evWibdu2mu0RKQEqPCIlIDMzM//U0htvvMFzzz1X6LKLFy9m4sSJTJw4EYDx48fz1VdfMWvWLOrVq8dXX31FUlISixcv5ueff2bu3Ln07dv3its/evQo586do1atWkRHR7NgwQK+++475syZg9VqZe7cuQCkp6fTsGFDfvrpJxo3bsy0adO4/fbbadOmDa+++ipz5syhcuXKDBs2jGHDhjFz5kwGDx7M8OHDAXjvvfd46KGHmDt3LmXLlr2qfbNr1y6GDh3K/PnziY+PZ9OmTQWWKWx7d9xxB9OmTWP27NlERETwxRdfAPDvf/8bPz8/5s6dy9y5c2nevHmhj88Vi8XCnXfeyapVq1i6dClt2rTJv+3cuXO89tprjB07lrlz55Kbm8u3336bf3upUqWYNWsWvXr14ssvv6RixYr06tWLPn36MGfOHBo3bgxAYmIi3377LRMmTOCDDz64qn0lItfP7u4AIv8LLpzSAtiyZQuDBw9m3rx5BZZbu3YtO3bs4Msvv8TPz49ff/2VAwcO8NBDDwGQnZ1No0aN8Pf3x9PTk6FDh3Lvvfdyzz33uNzu/Pnz2bBhAzExMQwbNgxPT0/WrFnDjh076NGjB+AsY8HBwQB4eHhw7733AlCvXj1Wr15dYJ1paWls2bKF/v37549dmOHYsmULn3zyCQBRUVGMGTPmL/dNgwYNKFeuHABhYWEcOXIkvxT81faOHz/OgAEDOHHiBFlZWVSsWBFwzsBcOG0IEBgYeNWP74KIiAgmT55MamoqgwcPZsKECQDExMRQsWJFqlatCkC3bt2YOnUqffr0AaBDhw7561+8eHGh62/Xrh1Wq5UaNWoUOtMkIsVHhUekhIWHh5OUlMTp06cL3Fa5cmXi4uKIiYmhfv36GIbBXXfdddmL9wUzZsxgzZo1LFy4kClTpjB58uQCy3Tq1Ik333yT7du389RTT9GmTRsMw6Bbt24MGjSowPIeHh5YLBYArFZr/qmuSxmGQUBAQH6B+7ML979aDocj//82m63ANq+0vXfffZc+ffrQtm1b1q1bx6effnrFbV3N47ugQYMG7Nu3D29v7/xyczU8PDyuav2XPm4RufF0SkukhEVHR5Obm0tQUFCB2ypUqMC4ceMYPHgw+/fvp1GjRmzevJnDhw8DzlMyMTExpKWlcfbsWVq3bs3QoUPZu3fvFbdZv359unTpwuTJk2nRogWLFi3i1KlTACQnJ3PkyJEr3t/X1zf/2iE/Pz8qVqzIggULAGch2bNnD+Ascxcu9v3pp5+uYa8U7krbO3v2LKGhoQDMnj07/z533nknU6dOzf86JSXlurY9aNAgBgwYcNlY1apVOXLkSP73ZM6cOTRp0uSK67l0/4mIe6jwiJSAC9fwREVFMWDAAEaNGoXNZnO5bPXq1RkzZgz9+/cnNTWVkSNHMnDgQCIjI+nZsycHDx4kLS2NZ599lsjISHr37s1rr732lxmefvppZs6cSbly5XjppZd48skniYyM5Mknn8y/mLkwnTp1YtKkSXTt2pXY2Fjef/99ZsyYQZcuXYiIiGDJkiUAvP7663z77bdERkaSkJBw7TuqEIVt74UXXqB///507979sgLZt29fzpw5Q+fOnenSpQvr1q27ru22bt06//qfCzw9PRk5ciT9+/cnMjISi8WSf8qxMPfeey+LFy++7KJlESlZFsPVr0SIiIiImIhmeERERMT0VHhERETE9FR4RERExPRUeERERMT0VHhERETE9FR4RERExPRUeERERMT0VHhERETE9FR4RERExPRUeERERMT0VHhERETE9FR4RERExPRUeERERMT0VHhERETE9FR4RERExPRUeERMJCs3x90RXLpZc4nI/w6LYRiGu0OISPGJmPW+uyMU8HO3V9wdQUT+x2mG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G4KWbm57o5QwM2YSUSuj93dAUREABw2G51nTHV3jMvM6/GwuyOISDHRDI+IiIiYngqPiIiImJ4Kj4iIiJieCo+IiIiYngqPiIiImJ4Kj4gL2blZ7o5QwM2YSUTkv4V+LV3EBQ+bgydm3efuGJf5qttCd0cQEfmvpRkeERERMT0VHhERETE9FR4RERExPRUeERERMT0VHhERETE9FR4Rkf9R2bmGuyMUcDNmEnPQr6WLiPyP8rBZ6Dcrzt0xLjOuWyV3RxCT0gyPiIiImJ4Kj4iIiJieCo+IiIiYngqPiEgRZOXmujuCSzdrLhF30UXLIiJF4LDZ6DpjqbtjFDC7R1t3R7hhcnMNbDaLu2MUcLPmEicVHhER+a9is1lY8MNJd8co4P6eZdwdQa5Ap7RERETE9FR4RERExPRUeERERMT0VHhERETE9FR4RERExPRUeERERMT0VHhERETE9FR4RERExPRUeERERMT0VHhERETE9FR4RERExPRUeERERMT0VHhERETE9FR4RERExPRUeERERMT0VHhERETE9FR4RERExPRUeERERMT0VHhERETE9FR4RERExPRUeERERMT0VHhERETE9FR4RERExPRUeERERMT0VHhERETE9FR4RERExPRUeERERMT0VHjkhsnJzXJ3BJdu1lwiInLj2N0dQMzLbnMw4ZuO7o5RwLOPLnJ3BBERKWGa4RERERHTU+ERERER01PhEREREdNT4RERERHTU+ERERER01PhEREREdNT4RERERHTU+ERERER01PhEREREdNT4RERERHTU+ERERER01PhERERKSF5OYa7IxRwM2a6EfThoSIiIiXEardw6KPj7o5xmSovlXN3hBKhGR4RERExPRUeERERMT0VHhERETE9FR4RERExPRUeERERMT0VHhERETE9FR4RERExPRUeERERMT0VHhERETE9FR4RERExPRUeERERMT0VHhERETE9FR4RERExPRUeERERMT0VHhERETE9FR4RERExPRUeERERMT0VHhERETE9FZ7/Ark5We6OUMDNmElERKQwdncHkL9msztYNKmTu2NcpuNT890dQURE5Kpphk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rsjIyXN3BJeuJZf9BuYQERERE7DYrSR8vMbdMQoI7d/iqpfVDI+IiIiYngqPiIiImJ4Kj4iIiJieCo+IiIiYngqPiIiImJ4Kj4iIiJjeNRceIyf3RuQokqvJZORklUCSa3ez5hIRETGTa/47PBa7jRPjp9yILNctpO8jf7mMxe4gdlyPEkhzbSr3m+HuCCIiIqanU1oiIiJieio8IiIiYnoqPCIiImJ6KjwiIiJieio8IiIiYnoqPCIiImJ6KjwiIiJieio8IiIiYnoqPCIiImJ6KjwiIiJieio8IiIiYnoqPCIiImJ6KjwiIiJieio8IiIiYnoqPCIiImJ6KjwiIiJieio8IiIiYnoqPCIiImJ6KjwiIiJieio8IiIiYnoqPCIiImJ6KjwiIiJieio8IiIiYnoqPCIiImJ6KjwiIiJievairuB4chIPj/+AfceOEjP2c44mn+a+0f/ktnIV8LDZmd5vMACfLv6Zhds2U7F0MJ889gweNvtVjy3fvZ1xi+aSZxgM/1tvGlauWuQHDpCQksETE3/nwPEz7BodxbHkDLp++Cs1yvnjYbMy5bm7yc7N44Fxv7H3aAoLXm1HlRA/8vIMBkzZwNHkDDxsFj59vBkAT33+Ox42K/7eHvzr8WakZ+UUGPNy2Iqc+9CRs3w8eQdWq4UKIT48/3Ad3vtsK5nncvH1sTP02UY4PGxM+H43+w6nUKNyAH0fqsPxk+m89N4aKpX3w8NuYcTApgD8+9tdxMSfpXyIN/0fr4/NagFg/+EUXnznd36e0BGbrejd+OSJDEYNX0e5Cr7Y7VYefqI2X0/YARYoVcqLJ/5RH+v5bcceOsOIN9fyr6/akZ2Vx/iPt5Kbm4e3l52nnmuAl7edf324mYz0HGx2K32eqUep0l588a9tpKScIyc7j+zsPN54t0WRcwPEbz7B9lkxAJw5kkbzZ+tw9lg6sesT8QvxpuWL9UiKS2X9l3sASDuRSe2IytSNrEL0b0fZszAOTz8PWg1ogMPHzsbJe0ncnQxWaPl8PQIq+LocK6rcc1lsfn8KueeysPt4Ef7yI2wb9wPnUs4SVKMSYY9FAHBi6z4OzvwVwzCo3aczAVUr8Me4H8g4mYzVbiN84MN4+HkXGMs8lcKuL38CIONEElUiWlI18u4i5wZI3PIH0bPnApB29Bh1n3ycg/MWYLXZsPt4c/uAF7F5OgA4tm4Du776hrafjcu//5/HTvyxnehZczGMPOo89jCB1asSPWceCRs24x1ShobPP4PVXuRDIgCxv/1C3PLFGHm51H7oSTaM+Sd+t1TGavfgzmGjyMvJYdWbAzgTG8M970/Ar/wtGHl5bP50FBknE7HY7TR+6Q0cfv4FxjJPnWD71/8GIONEItUiulE94m/Fkhtg968z2LN8BkZeHnXbPcTOJd8BkHQkmnueHUGF2k2YN/IprDY7nj7+3Dfo39g9vYjduoJNM/+NYeTRss8bBN9am5lvPMCp2D30+mAhQeWrkJIQy+JxA7BYLPgFl6d9v4+w2op+TARYuuIHlvz2A3l5uTzWayjvffgElSrUxG538N7r0wGYMfdT1m5cQNkylRjY9xPsdg82b1vOtDkfY+Tl8fdH38ZqtTLxP28AkHgynqj7n6Zrp3/w9IDmlA4KBeD5p0ZTuWKtYsl9waTlE1i47Wem9/uJHzdMY+aG6eTm5fLRI/8iJy+HrmM7USO0Jh42D77p+wO7juzg7VlvAnAkKZ4nWv2dJ1s/w9OT+rDuwBr+3edzWtZqBUCbES0pG1AWgHd6jKRmueLJfjzlBI9+/gr7jh8ietQSsnJzePrr10k/l0mAty8T+7xLQsopOo39OzVDq+Cw2/mh78ecSk3m8S9exW6zE+Dlx4TH3yE9K6PAmLfDk38tm8qi7SupWLocH/d+Aw/b9f+MFvmnO8jXlx/7D6HPhI/yx1qH1WP8E33zvz5xNoXV+3Yxb9Awxv0yjwV/bKJFzbCrGmtfL5zJq35ler/XsFmLd0Iq0MfBd8/fzTOT1uSPtaxVlo8fa5r/td1q4fOnWvB/c3fkj+08koyH3cr0fq2ZtTGW2RtjebxVDX7sfw9Wq4WPFuxi6c5j3NfwlgJjEeEVi5y7YqgvY4c4X8g/+HIbPy07TFi1QB6OrMl38w6wacdJypT2IuNcDh8Mbs4n3+xgb0wygf4OwuuUYfDTDfPXtTcmmeycPN5/tRk/Loph/R+JtAh3/lDP+zWWGpUDipz3UrXrBfPkP+oDkJaWzfMDw/H28WD29P3s+OMEDcKdP5S/LY2jchV/AGw2C0/+oz6BQZ6s/DWeNSuPcm+HyvR8NIwyIT7s2nGKpQsP06N3Lf7+fAMAtmxMIPbQmWLLXfH2ECreHgLAvMFrCa4WwL7F8XQa0YztMw8Suz6RKneW4/53nM+dpSM3U6lxCHk5eez9JY77323C4TUJ7Psljpptb+HkgTN0GtmMhN1J7FkYR8MHqhUYa/pkWJFzn9iyl6DbKlHzwfYcmLGUY6u24l+lPOF/e5idn8/mTMxRfCuEEPfLOpq+9TSW88U2JToeq91Gi3f7cuS3zRxZsYXStasUGKvauSXN3/kHABtHfk3ZxrWLnPmCsuENKRvufK6uHvIWZRrUo1yzxlisVvZNn0ni5i2Ub+F8s3F8zXq8goMvu/+lY7nnsohdvIxmw17Lf4znUlI4tXM3d777JtGz55KwYVP++ooi49RJTu3cxl1vvQ9AeuJxQhrcwR39huQvY7HZaPrq2+ya8nn+WMqhaKx2Oy3fHkvcyqXEr1xKcO36BcaqR3Sn5fAPAVg3ahihtzcvcuYLUk8d5+iudXQb/n3+WK3W3QCYNrgLlRq0xO7wosd7P2KxWln3w1hiNi2h6h3t2PHLVKLemppfYAzDIOK1z1n9zcj8dXn6BhA59Cs8fQNYM3U0hzcvo2qT9kXOffL0Mbbv+p2Rw2YCkJAYS3j91rzywvj8ZZJTTrBt5yrGDP+Z6XPGsWbjfJre3oEFS/7De6/PwGa9WLxGvTUHgLfff5Smt3cAIDAgOH+8uJ3LOceuIzsBOJ58jPXRa5n63PT82+NPx9GyVis+euRf+WN1bqnH9y84H+/Tk/rQpo5zP77XYxTfrvnmsvUH+5XOX7Y4BfkEMP25cTwxyfnc/nX3Wm6vXJdB9z3JR798za+711KnQk1a12rCvx795yX38+enfp9htVoZs3ASi3etJqJB6wJjLao3YvX+zfzU/zM+WfINC7avoEujNtedt8gNwsvDQZDP5e9EV+/bTeQH7/DZ0gUA/HE4hjtrOg+ErcPqsuHggase2xizH6vFQq9P3+e5rz8j7VxmUSNfkt1GoI/jsrE1B07Q4+PlfPHrfgAsFgshAV6XLVMu0Ju8PAOAMxnZBPl6YrNa8mcncg2DKiF+LseKg91+8dvm4WElrFoQmedyAUjNyMHfz4M9B5O5vU4ZAMLrlGF3dDIA2/aeYtCotcz8xTlbcfxEBlUrOotFtcr+7IpOApyzSGVKeeHtVTzveC/Yu/s0Y95dz5KFh/H19cDbxwNwlhrL+X11ND6VoFKeeJ7ftofDRmCQp3M5uwXL+YdfJsSnwH0v2LopkfDGocWaHeDs8XS8Ax0kx6ZSrm5pAMo3DCZxb3L+MtmZOWQkZxFQ3pczx9IpVdkfq82av5zdy47Dx05erkFWWg6e/h4ux4qDT2gwuZnZzlxpGWQkJhFwa3kAAqpWIGnvYZL2HQarhQ3vTmLrx9+Tk5mFV3AgxvnneHZ6Jg5/H5djF+RkZnEu+Sy+5csUS+5LpSck4ggMwMPXB8v5Nz1Gbh4+5coBkLh5K2Ua1MNiufgc+PNY0r79WKwW1o8YzdZx48nJzCQlOobgus7jTZn69Ujau79Y8ib+sQEjL4/Vw19h26RPMPLyOLljKyuHvUT0vBmA87jiFVTqsvt5lS6DkZcHQHZaKg7/AJdjF+RkZpCZnIRf+VuKJTdA7NbfyMvLZdZbvfjt8zfJy3UeV1KOH8YnsAwOb1+sNtvF70NeHkHlq3Js3yYsVis/vfsYv3zcn+zMdCwWCz5BIZc/Rr8gPH2dj8Fqs2OxFs/szuY/lpGXl8uQd7oz/qvXyMvLZdvOVbzyVmdm/fwZAPsPbqV+nbsAaFS/Nbv3bWT3vo1YrFbeHNmL9z99jszMtPx1ZmamcTo5kQrlqgFwNjWZV/4ZySefDyIrq/hehwCmrf2OvzV9EIAVe5eTm5fLw/9+gLd+fJ3cPOf3YO2B33lgXBSTlk+47L7p59I5cSaRKiHOMx9lAwse95LTk3nwk64MnfYK57KL8zXUkyCfi8/JKmVuIT0rA4CUjFRK+QYCsPrAZqLG9WXCcmeRtlltWM8/h3Lz8qhWpqLLsT/i9nBnjXAAWtVqwqaY7UXKW+zX8IQGBLHmn6OZ9dJQVuzZyc74WFIy0vH38gbA38uHMxnpVz124swZElKS+f6FV2hSrQaTV/1a3JHzlQ30YvnrHfn+hVas2pfI7iMpLpcr7edJZnYubUb8wpRVB7m/YQUAth4+TecxS/l93wkqBfsWOlYc1mxN4Nk3V5J8JovqlQLYHZ3MM2+uZP+hFOpUL0Vaeg4+3s7C4ONtJy0jm9KBnkx6rxWjX27Klt2nOBh3horlfNm+7zQAf+w+TWp6DgCzlxyiS5tbiy0vQGCQJ2+PvosBQxqzZ+cp4mPPApCclMnunaepU8/5bnzposPc275ygftnZuawclk8TVuUzx/LyzNYMOcgre69OHOWm5PH0bhUKlcp3tkpgMNrE6jcLJSstGw8fJz71+FjJystJ3+ZI5tPcku484Xf1XI2Dyt+od7MenEl677YTc22FV2OFQffCmVI2neYFf0/ICU6Hv9by3F610EATu2IJjstg6zks5xLOkOTN56iVK1bif1lLQ5/X3KzsvntxTHELlxDueb1XI5dcGLzHkLCi3eK/4Jj6zZQrlljAJL3R7Nq8DBO7diFT1nni2n88pXccvddl93nz2PnUlLITEqm6dBXKVWrJrGLl5Gdlo7d23m8sft4k52eXix5z6UkkZeTzV1vvY/N04vk6L20Hfc1d/3zA05s20zK4YMu7+fpH0Bu1jmWvvQkh36ZS/lmLV2OXZC4ZQOhjZoUS+YL0pNPkJeTTbfh32P39OLghl8AiF67kGrN7stf7vj+rfzwSgTx21cTULYSGcknSUtKpMsbkylfqzE7fpl6xe2knj5O3B8rqdyoVbHkTko5QXZONiOHzcTT4cO+g1v5fOxa/u/N2Wzd8Rsxh3eSmnYGH2/nmztfH3/S0lNITjlBUlICbw/5njq3NWH+0sn569y4dSmNL5lNGDN8Hu//cy5ly1RkwSXLFVV2bjZrD/zOnTWd39uTZ0+QnZvN1Oem4+3wZvGOhYQElGXZkNV89/yPrN63kt1Hd+Xff/nuZbQOu/eK25j+4hymvTibW0pV5Ns1U4ot+59VDanEpkM7aPV/D/NH3B6aVKlPaGAwq4f+wI/Pf8KKfRvYdfQAAJsP76LDB0+yev8mKgdXcDl2JiMVfy/n62aAlx8pGalFylfshcfTwwNfTy/sNhvt6zdiz7F4Arx8OJvpbH2pmRkEePtc/Zi3N82q34bNauXuWnXZf/xocUe+mN1uw8fTjt1mpW3dcuw95rrwrNiTQGk/T5YN7cBL99dm4jLnO8NGt5Zm3stt6digAtPWHip0rDi0aBTKhLfvpkwpL+Yuj6VZw7JMfPtumjYIYdnao/h420nPcL4Ip2fk4OvtgcPDhpenHZvNSrMGIRw+mkr1ygFUucWPV99fR3pmDqUCHBxJSMPHy06gv+MvUlwbDw8rnue3X79RCEfjU8nOzuPriTt45Mk62GxWEo6n4e1tx+9P2zYMg8lf7CTqgRr4+F6c/Zjx7V6at6xASOjF2Ya9e5KoWfvyd8/FJW7jCSo1DcHDx4Ps8+UwOz0Xh+/FmbDYdYnc2sx5au7y5XJw+NpJjk/lzLF0un96N/e83JDN3+53OVYc4n/dRGjj2rT6eBBlb69NTsY5cs9ls+6tiVg97HgG+WP38aJU7apYbFaC61cnLT6RE3/swxHgS+tPXqZmz/YcnPOby7ELEtbtoFyzeldIcv0SN24htPHtAATVrE7LUe9Qrllj4n79jZPbd1KqVk2sHhf3v6sxDx8fSofVcj7GenVIPXIUu483ORnO401ORgYePj4UBw8fX8rUdZ6KC6nXiNTjR7F7ecCkvFQAABFgSURBVGO12Qi9ozlnY2NcP85tm3AEBNH2oy8Je+Axon+a7nLsgmPrV11WgIqDwyeAW+o4T+tVrH8XSfHOF6eYjUuo2vTiqadyNRvR8/2fqdbsPnYtm4bDx58KtZtgtdmoWP9OTscX/vzNzT7HknEDafPcKKxFuB7jUr4+AdSvcycADeu15FhCDF5evthsdpqGd+BQ3B58ffxJz3C+yUrPOIuvTyC+Pv7UCWuGzWqjYb27iTuyL3+dv2+Yz51NI/K/9vdzHlNaNI3gcNyeYskNMGvjDKLu6HZxO14BNKvuPE3ZouZdHEjYj6fdEx9PH+w2O23qtmffsYvb/2X7fDo26HTFbQT5OrN3bHD/ZfctbtPWz6d9vZaseG0q7ercyYyNi/C0O/D19MZus9O+zl3sOeYs/LffWodfBn3J/Q1a8d26eS7H/L18OXt+1u1sZhqB3kU7S1LshSf1fGEBWB+9nyplytKoSlXW7Hfu5N/27KBx1RpXP3ZrNfadLzk74g5TOTiEGyX1/NQ/wMaDp7i1jOudaxgGQedPhZX29eRMRjZZOXn5t/t7eeDlYXM5VhyysnPz/+/jZcfX247/+RIQ4OcgLSOb2tWD2LL7FABbd5+idrUg0jMvzkLsPJBM+fOnhB6OrMnoV5rh7+tB0wZliYk/y75DKbw+dgMx8WcZ983OYsmdmXFx+9H7kwkJ9Wbqlzu5p11lKtzi3NdH41I5FJPCuPc3cSTuLN9+vRuAuT9GU71mEGF1Ll6nsfq3eLBA85YVLtvO1o0JhN9RtlgyXyo96RxWuxUvfwdlagSQsNM5M3Z02ylCbgsCIC8nj+T4VEpXdc4uBVbwITkulbxcg6PbTjuXM8Dha8diteAZ4CA7Pdv1WHEwDDz8nN9nR4AvOennqPt0V5oNfwaL1UJIo9sIrFGJtPhEAM7EHMW7bGkwDByX3i8t0/UYkJeTS2p8IgFVK7gIUDSZSclY7XYc/v7kZV98/ti9vbE5HJyNiydhw2bWvzuKs/Hx7P1uusuxwOrVSD3iPI6cORSLT9kQgmpU49RO5/Pr5PadBN1Wo1gyl76tbv4sTsqhaLwvOWad3rsTn3KF7CfDwOHnnIFwBASQnZ7megzIy8nh7JFYAqtUL5bMF5QPu4OTh53H4JMxOwkoW4m0pERsdg+8/Z0vmrnZWfnLO3z8sDs8Ca3RkNPny9GJmJ0ElC04Q3vBsvGvUf/+xyld6bZiy137tibExDqPUwcP7aBM6Yv7eNe+9ZQPrcJt1cPZsft3ALZsX0FYzTu4rXo4cUec5Sz60HbKhThz5+RkE3dkH9VudZb47JwssrPPOde3dx3lQ6sUW/aDidFMWf0fHp/wEPuO7yMp/TS7jzqfl7uP7KRS6cqkZl6c2dgYs57KZZzbz87N5kDCfurcUrfQ9WflZHEu59z5+27g1jLFl/3PDAxKnT/FVdo3kDOZqaRecppwQ8w2qgTfQlbOxeObv5cvXh6eLscaVa7NmugtAKzYt4HbqxTtTVWR63V2bg69Ph3DzvhYen46muY1arFo2xYcdjvNa9TijqrOg0jzmmF0/uAdKpYK5tk29zlvv8qxO2uG0eXDd/F2OPjsieeKGvmS7Hk8/tkqdh1J4dHxq2hWvQyLdxzDYbfStHoZwqs4r9F47qu1bDh4ipgTqfyj7W20qVOOaesO0/OT38gzYEzvO9h1JJkRc7ZjsVgI8vHgo0ebuBwrDpt2nGTmYue7xAplfflbhyqM/PwPlq45it1mYeizjfD3c+DwOMKgUWupXimAWtWCWL8tkcmz9+PhYaVezVKEVQsiL89g8Jj12KwWGtUOJqya84W75R3O6yNeGb2Ofo8W/sN0LfbvS2Lujwew263UqFUKIw+2bErk1KlMli46TJsOlQlvEkp4E+c56A9GbKB3n9okJ2Wy6OcYqtUMYuumRBo3K0frtpX47j+7qVItkA9GbOC2sFJEdq+BYRjEHEih12PFd/HsBXHrE6nc1Pni5R3kSWidUswfug7fEC/qdHae/ju2/TTl618sZVa7ldvaVWTBG+vx9LU7f0vL1wMPLzvzX1+HkWvQ9Kkwgir5FRgrDhVahbPlg6kc+W0zFpuNhi8+yNphn2GxWLjlnjvwCnaeYy9dtypr3hiPzeFBowG9sft4Er90I2uHfYZhGDR44UG8Q4IKjAGc2n6A4PrFUxb+LGHjJkKbOGd3zhw6zO5vvgOrBYefH41e/Ac2T0+qduoIwO9vvE2thx4AcDlWuk4Ya958B5vDQaP+z+Pw9yO4Thi/v/E23mWCqdrpPhcJrl1g1RrYHJ6semsgDv9AKrVuz/JX+2L18CC4dn1Kn79OccOHb3Nqz07Sjh+hRtSDhN7enMPLFrLqrYFgGIQ/9wreIaEFxgBO7thCmXrhxZL3UiFV62J3eDFz2IN4+ZeiUeTf2b1sGlWbdshf5sShXaz+z3tYrFa8/IJo3/8jPDy9uaVuc358owd2hzcdB3wCwIIxfTm2ewMpR2O4vVtfvAODiV67kLMnjvDHvEk0jHiS6s2Lvt+rV6mPp4c3g4dHEeBfmratetJvSFs87J7UDWtOWM07AKgX1oKX34ogJLgiXTs9i4fdQf3ad/LKPyPx8vTm1Red18f8sXMlDete/G3D1NRk3vy/Xnh5+eLvG8TLl1wMXVSvRb6R//8HxnWhX4eBvDdnOL0+7U4p39I82foZVu9byYcLRuGwe9KkWjPCb3X+TPy+fxUtal4+y/fPmW+wbOdiluxYRO9Tj9G+/n08MaE3Pp6+BPoEMfbhT4ste3ZuDr0nDGTX0QP0+mwAQyP+wegFnzN9w0I8bHYmPP4Oaw/+wej5n+Owe9CsWkNur1KXzYd38fZPn2K1WCnlE8Anj7zJjiP7C4z5OLxoXq0RXT7+B7eUCuWZ1j2LlNdiGIZxrXc6Mf7GnQO8HiF9H7mq5WLH9bjBSa5d5X4zrmq5RZOuPGVZ0jo+Nf+qlpvwTccbnOTaPfvooqta7olZxfMCWFy+6rbwqpaLmPX+DU5y7X7u9spVLdd5xpWv/Shp83o8fFXLdZ2x9AYnuXaze7S9quX6zYq7wUmuzbhula5quQU/nLzBSa7d/T2v7qL9Qx8dv8FJrk2Vl8pd1XIJH6/564VKWGj/q//TI1csPPv37ycnJ6ewm0VERERuGna7nZo1a7q87bpmeERERET+m+ijJURERMT0VHhERETE9FR4RERExPRUeERERMT0VHhERETE9FR4RERExPRKrPCsWLGCjh070r59eyZOnAjAlClTaN++PbVq1eL06dMlFeWauMo9aNAgOnbsSOfOnRkyZAjZ2cX0MQDFzFX2oUOH0qVLFyIjI+nXrx9paWl/sZaS5yr3Be+++y7h4cX/F2aLi6vsr732Gm3atCEqKoqoqCh2797t5pQFucptGAZjx46lY8eO3H///UyeXHwfmFicXGXv3bt3/v5u2bIlzz1XfH+hvbi4yr1mzRq6detGVFQUDz30EIcPH3ZzSteulL1z584MHjz4pvwbbkOGDKFFixZ07tw5fyw5OZknnniCDh068MQTT5CS4vozFN3JVe4FCxYQERFBWFgY27cX7VPEbyRX2UeNGsV9991HZGQkzz//PGfOnCmZMEYJyMnJMdq2bWvExsYa586dMyIjI439+/cbO3fuNOLi4ox7773XOHXqVElEuSaF5V6+fLmRl5dn5OXlGQMGDDCmTp3q7qgFFJb97Nmz+cuMGDHCmDBhghtTFlRYbsMwjG3bthkvv/yy0ahRIzendK2w7IMHDzYWLFjg7niFKiz3jBkzjFdeecXIzc01DMMwTp486eakBV3p+XLBCy+8YMyaNctNCV0rLHeHDh2MAwcOGIZhGFOmTDEGDx7s5qQFFZa9VatWxsGDBw3DMIyPPvrImDZtmpuTFrR+/Xpjx44dRkRERP7YqFGj8o+DEyZMMEaPHu2ueIVylfvAgQNGdHS08cgjjxjbtm1zY7orc5V95cqVRnZ2tmEYhjF69OgS2+clMsOzbds2br31VipVqoTD4SAiIoKlS5dSp04dKlasWBIRrkthuVu3bo3FYsFisdCgQQMSEhLcHbWAwrL7+Tk/pNMwDDIzM92csqDCcufm5jJ69GheeeXqPqLAHQrLfrMrLPd3333H888/j9XqPEwEBwf/xZpK3l/t89TUVNauXUu7du3cmLKgK+VOTU3N/7ds2eL/ENyicpV90aJFeHh4ULVqVQDuuusufvnlFzcnLahJkyYEBgZeNrZ06VK6du0KQNeuXVmyZIk7ol2Rq9zVq1enWrVqbkp09Vxlb9myJXa786M8GzVqxPHjJfNRGyVSeBISEihX7uJndYSGht6UJeHP/ip3dnY2c+bM4e6773Z1d7e6UvYhQ4Zw1113cfDgQR599FF3RXSpsNxTpkyhbdu2N+ULwAVX2udjx44lMjKSESNGkJWVVdgq3KKw3HFxccyfP5/u3bvz97//nUOHDrkvZCH+6md0yZIltGjRIr/o3ywKy/3ee+/xzDPP0KpVK+bMmcMzzzzjxpSuucp+8uRJcnNz80+tLFy4sMRexIrq1KlT+ceVkJAQTp065eZE/1t+/PFHWrVqVSLb0kXLRTB8+HAaN25M48aN3R3lmowcOZKVK1dSvXp15s+/ug8BdaeMjAwWLlzII49c3YfE3mwGDhzIwoUL+fHHH0lJSSlwXdLNKisrC09PT2bOnMmDDz7I0KFD3R3pms2bN4+IiAh3x7hqX3/9NRMnTmTFihV0796dkSNHujvSVbFYLHz44YeMHDmSHj164Ovrmz8z+N/kwsy9lIzx48djs9no0qVLiWyvRJ6RoaGhl7X9hIQEQkNDS2LTRXKl3J9++imnT59myJAh7op3RX+1z202GxERETfdtLOr3JUrVyY2NpYOHTrQpk0bMjIyaN++vRtTulbYPi9btiwWiwWHw0H37t1vugsMC8sdGhqav5/bt2/P3r173RWxUFd6np8+fZrt27dzzz33uCld4VzlDg4OZs+ePTRs2BCATp06sWXLFndFLFRh+zw8PJxvv/2WGTNm0KRJE6pUqeK+kNcgODiYxMREABITEyldurSbE/1vmDlzJsuXL2fMmDElVjJLpPDUr1+fQ4cOERcXR1ZWFj///DNt2rQpiU0XSWG5p0+fzqpVq/jwww9v2ncxhWW/8FsfhmGwbNmym+4csKvc7dq1Y/Xq1Sxbtoxly5bh7e3N4sWL3R21gML2+YWDqWEYLFmypNBP8nWXwnK3a9eOdevWAbB+/fqb8gXsSseWRYsWcc899+Dp6enmlAW5yt22bVvOnj1LTEwMAKtXr6Z69epuTlpQYfv8wqmgrKwsPv/8c3r16uXmpFenTZs2zJ49G4DZs2fTtm1bNycyvxUrVvDFF18wfvx4vL29S2y7JfZp6b/99hsjRowgNzeXv/3tb/Tt25fJkyfzxRdfcPLkSUqXLk3r1q157733SiLOVXOVu06dOlSoUAFfX1/A+e73hRdecHPSgv6c/dlnn6V3796kpaVhGAa1atVi+PDhN931Da72+aXCw8Nvyne+4Dr7Y489RlJSEoZhEBYWxvDhw/OfOzcLV7nPnDnDyy+/zLFjx/Dx8WH48OGEhYW5O2oBhT1fHn30UZ5++ukSuz7gWrnKvXjxYsaNG4fFYiEwMJARI0ZQqVIld0ctwFX2UaNGsXz5cvLy8njooYfo06ePu2MWMHDgQNavX09SUhLBwcG8+OKLtGvXjpdeeoljx45RoUIFPvroI4KCgtwd9TKucgcFBfHOO+9w+vRpAgICqF27NpMmTXJ31AJcZZ84cSJZWVn5+7lhw4a8/fbbNzxLiRUeEREREXe5Oc/HiIiIiBQjFR4RERExPRUeERERMT0VHhERETE9FR4RERExPRUeERERMT0VHhERETG9/weDtVCQfkQOpwAAAABJRU5ErkJggg=="/>
          <p:cNvSpPr/>
          <p:nvPr/>
        </p:nvSpPr>
        <p:spPr>
          <a:xfrm>
            <a:off x="155575" y="2608028"/>
            <a:ext cx="6984696" cy="157435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 name="Google Shape;119;p10" descr="data:image/png;base64,iVBORw0KGgoAAAANSUhEUgAAAjwAAAEGCAYAAABhBk/MAAAABHNCSVQICAgIfAhkiAAAAAlwSFlzAAALEgAACxIB0t1+/AAAADh0RVh0U29mdHdhcmUAbWF0cGxvdGxpYiB2ZXJzaW9uMy4yLjIsIGh0dHA6Ly9tYXRwbG90bGliLm9yZy+WH4yJAAAgAElEQVR4nO3dd2AUZeLG8e+WbHqBEAIISJXQiVIVQalKCAEOBbGhnnpYQEBFUPSwwA9EUfQOQVEPwQJIEaRIESnSi/QWAkkoCSUJpJE2vz8WApgNAglZbu75/AN5d3bm2clm9tl3JlmLYRgGIiIiIiZmdXcAERERkRtNhUdERERMT4VHRERETE+FR0RERExPhUdERERMT4VHRERETE+FR6QE1K5dm6ioKLp06UK3bt3YvHkzAAkJCfTr1w+AmTNn8vbbbxfbNmfOnEnz5s2Jiorivvvu4+uvv77udS1ZsoQDBw5c8/3Cw8Ndjvfq1eu6sxRFYXkuNXPmTGrVqsXvv/+eP7ZkyRJq1arFwoULr2u769aty/+eA7z22mvXvS4RuT4qPCIlwMvLizlz5vDTTz8xcOBAPvzwQwBCQ0MZN27cDdtup06dmDNnDt999x3jx4/n2LFj17We6y08hfn++++LbV03wm233cbPP/+c//W8efMICwu77vWtX7+eLVu2FEc0EblOKjwiJSw1NZWAgAAA4uPj6dy5c4Flli9fTs+ePTl9+jSrVq2iZ8+edOvWjX79+pGWlgbAmDFj6NSpE5GRkYwaNeqK2yxVqhS33norJ06cAGDOnDn06NGDqKgo3nzzTXJzcwHnDMjYsWPp0qULDz74ICdPnmTz5s0sW7aM0aNHExUVRWxsLLGxsTz11FN0796d3r17Ex0dDUBcXBw9e/YkMjKSsWPHFprnwkzLunXrePTRR+nXrx/33XcfgwYNwtXfQi1se8uWLeOBBx6ga9eu9OnTh5MnTwKQlpbGkCFDiIyMJDIykkWLFuWv68+Pz5XGjRuzbds2srOzSUtLIzY2ltq1a+ffvmbNGrp27UpkZCRDhgwhKysLgDZt2jBu3Di6detGZGQk0dHRxMfH8/333/P1118TFRXFxo0bAdi4cSO9evWibdu2mu0RKQEqPCIlIDMzM//U0htvvMFzzz1X6LKLFy9m4sSJTJw4EYDx48fz1VdfMWvWLOrVq8dXX31FUlISixcv5ueff2bu3Ln07dv3its/evQo586do1atWkRHR7NgwQK+++475syZg9VqZe7cuQCkp6fTsGFDfvrpJxo3bsy0adO4/fbbadOmDa+++ipz5syhcuXKDBs2jGHDhjFz5kwGDx7M8OHDAXjvvfd46KGHmDt3LmXLlr2qfbNr1y6GDh3K/PnziY+PZ9OmTQWWKWx7d9xxB9OmTWP27NlERETwxRdfAPDvf/8bPz8/5s6dy9y5c2nevHmhj88Vi8XCnXfeyapVq1i6dClt2rTJv+3cuXO89tprjB07lrlz55Kbm8u3336bf3upUqWYNWsWvXr14ssvv6RixYr06tWLPn36MGfOHBo3bgxAYmIi3377LRMmTOCDDz64qn0lItfP7u4AIv8LLpzSAtiyZQuDBw9m3rx5BZZbu3YtO3bs4Msvv8TPz49ff/2VAwcO8NBDDwGQnZ1No0aN8Pf3x9PTk6FDh3Lvvfdyzz33uNzu/Pnz2bBhAzExMQwbNgxPT0/WrFnDjh076NGjB+AsY8HBwQB4eHhw7733AlCvXj1Wr15dYJ1paWls2bKF/v37549dmOHYsmULn3zyCQBRUVGMGTPmL/dNgwYNKFeuHABhYWEcOXIkvxT81faOHz/OgAEDOHHiBFlZWVSsWBFwzsBcOG0IEBgYeNWP74KIiAgmT55MamoqgwcPZsKECQDExMRQsWJFqlatCkC3bt2YOnUqffr0AaBDhw7561+8eHGh62/Xrh1Wq5UaNWoUOtMkIsVHhUekhIWHh5OUlMTp06cL3Fa5cmXi4uKIiYmhfv36GIbBXXfdddmL9wUzZsxgzZo1LFy4kClTpjB58uQCy3Tq1Ik333yT7du389RTT9GmTRsMw6Bbt24MGjSowPIeHh5YLBYArFZr/qmuSxmGQUBAQH6B+7ML979aDocj//82m63ANq+0vXfffZc+ffrQtm1b1q1bx6effnrFbV3N47ugQYMG7Nu3D29v7/xyczU8PDyuav2XPm4RufF0SkukhEVHR5Obm0tQUFCB2ypUqMC4ceMYPHgw+/fvp1GjRmzevJnDhw8DzlMyMTExpKWlcfbsWVq3bs3QoUPZu3fvFbdZv359unTpwuTJk2nRogWLFi3i1KlTACQnJ3PkyJEr3t/X1zf/2iE/Pz8qVqzIggULAGch2bNnD+Ascxcu9v3pp5+uYa8U7krbO3v2LKGhoQDMnj07/z533nknU6dOzf86JSXlurY9aNAgBgwYcNlY1apVOXLkSP73ZM6cOTRp0uSK67l0/4mIe6jwiJSAC9fwREVFMWDAAEaNGoXNZnO5bPXq1RkzZgz9+/cnNTWVkSNHMnDgQCIjI+nZsycHDx4kLS2NZ599lsjISHr37s1rr732lxmefvppZs6cSbly5XjppZd48skniYyM5Mknn8y/mLkwnTp1YtKkSXTt2pXY2Fjef/99ZsyYQZcuXYiIiGDJkiUAvP7663z77bdERkaSkJBw7TuqEIVt74UXXqB///507979sgLZt29fzpw5Q+fOnenSpQvr1q27ru22bt06//qfCzw9PRk5ciT9+/cnMjISi8WSf8qxMPfeey+LFy++7KJlESlZFsPVr0SIiIiImIhmeERERMT0VHhERETE9FR4RERExPRUeERERMT0VHhERETE9FR4RERExPRUeERERMT0VHhERETE9FR4RERExPRUeERERMT0VHhERETE9FR4RERExPRUeERERMT0VHhERETE9FR4RERExPRUeERMJCs3x90RXLpZc4nI/w6LYRiGu0OISPGJmPW+uyMU8HO3V9wdQUT+x2mG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G4KWbm57o5QwM2YSUSuj93dAUREABw2G51nTHV3jMvM6/GwuyOISDHRDI+IiIiYngqPiIiImJ4Kj4iIiJieCo+IiIiYngqPiIiImJ4Kj4gL2blZ7o5QwM2YSUTkv4V+LV3EBQ+bgydm3efuGJf5qttCd0cQEfmvpRkeERERMT0VHhERETE9FR4RERExPRUeERERMT0VHhERETE9FR4Rkf9R2bmGuyMUcDNmEnPQr6WLiPyP8rBZ6Dcrzt0xLjOuWyV3RxCT0gyPiIiImJ4Kj4iIiJieCo+IiIiYngqPiEgRZOXmujuCSzdrLhF30UXLIiJF4LDZ6DpjqbtjFDC7R1t3R7hhcnMNbDaLu2MUcLPmEicVHhER+a9is1lY8MNJd8co4P6eZdwdQa5Ap7RERETE9FR4RERExPRUeERERMT0VHhERETE9FR4RERExPRUeERERMT0VHhERETE9FR4RERExPRUeERERMT0VHhERETE9FR4RERExPRUeERERMT0VHhERETE9FR4RERExPRUeERERMT0VHhERETE9FR4RERExPRUeERERMT0VHhERETE9FR4RERExPRUeERERMT0VHhERETE9FR4RERExPRUeERERMT0VHhERETE9FR4RERExPRUeERERMT0VHjkhsnJzXJ3BJdu1lwiInLj2N0dQMzLbnMw4ZuO7o5RwLOPLnJ3BBERKWGa4RERERHTU+ERERER01PhEREREdNT4RERERHTU+ERERER01PhEREREdNT4RERERHTU+ERERER01PhEREREdNT4RERERHTU+ERERER01PhERERKSF5OYa7IxRwM2a6EfThoSIiIiXEardw6KPj7o5xmSovlXN3hBKhGR4RERExPRUeERERMT0VHhERETE9FR4RERExPRUeERERMT0VHhERETE9FR4RERExPRUeERERMT0VHhERETE9FR4RERExPRUeERERMT0VHhERETE9FR4RERExPRUeERERMT0VHhERETE9FR4RERExPRUeERERMT0VHhERETE9FZ7/Ark5We6OUMDNmElERKQwdncHkL9msztYNKmTu2NcpuNT890dQURE5Kpphk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rsjIyXN3BJeuJZf9BuYQERERE7DYrSR8vMbdMQoI7d/iqpfVDI+IiIiYngqPiIiImJ4Kj4iIiJieCo+IiIiYngqPiIiImJ4Kj4iIiJjeNRceIyf3RuQokqvJZORklUCSa3ez5hIRETGTa/47PBa7jRPjp9yILNctpO8jf7mMxe4gdlyPEkhzbSr3m+HuCCIiIqanU1oiIiJieio8IiIiYnoqPCIiImJ6KjwiIiJieio8IiIiYnoqPCIiImJ6KjwiIiJieio8IiIiYnoqPCIiImJ6KjwiIiJieio8IiIiYnoqPCIiImJ6KjwiIiJieio8IiIiYnoqPCIiImJ6KjwiIiJieio8IiIiYnoqPCIiImJ6KjwiIiJieio8IiIiYnoqPCIiImJ6KjwiIiJieio8IiIiYnoqPCIiImJ6KjwiIiJievairuB4chIPj/+AfceOEjP2c44mn+a+0f/ktnIV8LDZmd5vMACfLv6Zhds2U7F0MJ889gweNvtVjy3fvZ1xi+aSZxgM/1tvGlauWuQHDpCQksETE3/nwPEz7BodxbHkDLp++Cs1yvnjYbMy5bm7yc7N44Fxv7H3aAoLXm1HlRA/8vIMBkzZwNHkDDxsFj59vBkAT33+Ox42K/7eHvzr8WakZ+UUGPNy2Iqc+9CRs3w8eQdWq4UKIT48/3Ad3vtsK5nncvH1sTP02UY4PGxM+H43+w6nUKNyAH0fqsPxk+m89N4aKpX3w8NuYcTApgD8+9tdxMSfpXyIN/0fr4/NagFg/+EUXnznd36e0BGbrejd+OSJDEYNX0e5Cr7Y7VYefqI2X0/YARYoVcqLJ/5RH+v5bcceOsOIN9fyr6/akZ2Vx/iPt5Kbm4e3l52nnmuAl7edf324mYz0HGx2K32eqUep0l588a9tpKScIyc7j+zsPN54t0WRcwPEbz7B9lkxAJw5kkbzZ+tw9lg6sesT8QvxpuWL9UiKS2X9l3sASDuRSe2IytSNrEL0b0fZszAOTz8PWg1ogMPHzsbJe0ncnQxWaPl8PQIq+LocK6rcc1lsfn8KueeysPt4Ef7yI2wb9wPnUs4SVKMSYY9FAHBi6z4OzvwVwzCo3aczAVUr8Me4H8g4mYzVbiN84MN4+HkXGMs8lcKuL38CIONEElUiWlI18u4i5wZI3PIH0bPnApB29Bh1n3ycg/MWYLXZsPt4c/uAF7F5OgA4tm4Du776hrafjcu//5/HTvyxnehZczGMPOo89jCB1asSPWceCRs24x1ShobPP4PVXuRDIgCxv/1C3PLFGHm51H7oSTaM+Sd+t1TGavfgzmGjyMvJYdWbAzgTG8M970/Ar/wtGHl5bP50FBknE7HY7TR+6Q0cfv4FxjJPnWD71/8GIONEItUiulE94m/Fkhtg968z2LN8BkZeHnXbPcTOJd8BkHQkmnueHUGF2k2YN/IprDY7nj7+3Dfo39g9vYjduoJNM/+NYeTRss8bBN9am5lvPMCp2D30+mAhQeWrkJIQy+JxA7BYLPgFl6d9v4+w2op+TARYuuIHlvz2A3l5uTzWayjvffgElSrUxG538N7r0wGYMfdT1m5cQNkylRjY9xPsdg82b1vOtDkfY+Tl8fdH38ZqtTLxP28AkHgynqj7n6Zrp3/w9IDmlA4KBeD5p0ZTuWKtYsl9waTlE1i47Wem9/uJHzdMY+aG6eTm5fLRI/8iJy+HrmM7USO0Jh42D77p+wO7juzg7VlvAnAkKZ4nWv2dJ1s/w9OT+rDuwBr+3edzWtZqBUCbES0pG1AWgHd6jKRmueLJfjzlBI9+/gr7jh8ietQSsnJzePrr10k/l0mAty8T+7xLQsopOo39OzVDq+Cw2/mh78ecSk3m8S9exW6zE+Dlx4TH3yE9K6PAmLfDk38tm8qi7SupWLocH/d+Aw/b9f+MFvmnO8jXlx/7D6HPhI/yx1qH1WP8E33zvz5xNoXV+3Yxb9Awxv0yjwV/bKJFzbCrGmtfL5zJq35ler/XsFmLd0Iq0MfBd8/fzTOT1uSPtaxVlo8fa5r/td1q4fOnWvB/c3fkj+08koyH3cr0fq2ZtTGW2RtjebxVDX7sfw9Wq4WPFuxi6c5j3NfwlgJjEeEVi5y7YqgvY4c4X8g/+HIbPy07TFi1QB6OrMl38w6wacdJypT2IuNcDh8Mbs4n3+xgb0wygf4OwuuUYfDTDfPXtTcmmeycPN5/tRk/Loph/R+JtAh3/lDP+zWWGpUDipz3UrXrBfPkP+oDkJaWzfMDw/H28WD29P3s+OMEDcKdP5S/LY2jchV/AGw2C0/+oz6BQZ6s/DWeNSuPcm+HyvR8NIwyIT7s2nGKpQsP06N3Lf7+fAMAtmxMIPbQmWLLXfH2ECreHgLAvMFrCa4WwL7F8XQa0YztMw8Suz6RKneW4/53nM+dpSM3U6lxCHk5eez9JY77323C4TUJ7Psljpptb+HkgTN0GtmMhN1J7FkYR8MHqhUYa/pkWJFzn9iyl6DbKlHzwfYcmLGUY6u24l+lPOF/e5idn8/mTMxRfCuEEPfLOpq+9TSW88U2JToeq91Gi3f7cuS3zRxZsYXStasUGKvauSXN3/kHABtHfk3ZxrWLnPmCsuENKRvufK6uHvIWZRrUo1yzxlisVvZNn0ni5i2Ub+F8s3F8zXq8goMvu/+lY7nnsohdvIxmw17Lf4znUlI4tXM3d777JtGz55KwYVP++ooi49RJTu3cxl1vvQ9AeuJxQhrcwR39huQvY7HZaPrq2+ya8nn+WMqhaKx2Oy3fHkvcyqXEr1xKcO36BcaqR3Sn5fAPAVg3ahihtzcvcuYLUk8d5+iudXQb/n3+WK3W3QCYNrgLlRq0xO7wosd7P2KxWln3w1hiNi2h6h3t2PHLVKLemppfYAzDIOK1z1n9zcj8dXn6BhA59Cs8fQNYM3U0hzcvo2qT9kXOffL0Mbbv+p2Rw2YCkJAYS3j91rzywvj8ZZJTTrBt5yrGDP+Z6XPGsWbjfJre3oEFS/7De6/PwGa9WLxGvTUHgLfff5Smt3cAIDAgOH+8uJ3LOceuIzsBOJ58jPXRa5n63PT82+NPx9GyVis+euRf+WN1bqnH9y84H+/Tk/rQpo5zP77XYxTfrvnmsvUH+5XOX7Y4BfkEMP25cTwxyfnc/nX3Wm6vXJdB9z3JR798za+711KnQk1a12rCvx795yX38+enfp9htVoZs3ASi3etJqJB6wJjLao3YvX+zfzU/zM+WfINC7avoEujNtedt8gNwsvDQZDP5e9EV+/bTeQH7/DZ0gUA/HE4hjtrOg+ErcPqsuHggase2xizH6vFQq9P3+e5rz8j7VxmUSNfkt1GoI/jsrE1B07Q4+PlfPHrfgAsFgshAV6XLVMu0Ju8PAOAMxnZBPl6YrNa8mcncg2DKiF+LseKg91+8dvm4WElrFoQmedyAUjNyMHfz4M9B5O5vU4ZAMLrlGF3dDIA2/aeYtCotcz8xTlbcfxEBlUrOotFtcr+7IpOApyzSGVKeeHtVTzveC/Yu/s0Y95dz5KFh/H19cDbxwNwlhrL+X11ND6VoFKeeJ7ftofDRmCQp3M5uwXL+YdfJsSnwH0v2LopkfDGocWaHeDs8XS8Ax0kx6ZSrm5pAMo3DCZxb3L+MtmZOWQkZxFQ3pczx9IpVdkfq82av5zdy47Dx05erkFWWg6e/h4ux4qDT2gwuZnZzlxpGWQkJhFwa3kAAqpWIGnvYZL2HQarhQ3vTmLrx9+Tk5mFV3AgxvnneHZ6Jg5/H5djF+RkZnEu+Sy+5csUS+5LpSck4ggMwMPXB8v5Nz1Gbh4+5coBkLh5K2Ua1MNiufgc+PNY0r79WKwW1o8YzdZx48nJzCQlOobgus7jTZn69Ujau79Y8ib+sQEjL4/Vw19h26RPMPLyOLljKyuHvUT0vBmA87jiFVTqsvt5lS6DkZcHQHZaKg7/AJdjF+RkZpCZnIRf+VuKJTdA7NbfyMvLZdZbvfjt8zfJy3UeV1KOH8YnsAwOb1+sNtvF70NeHkHlq3Js3yYsVis/vfsYv3zcn+zMdCwWCz5BIZc/Rr8gPH2dj8Fqs2OxFs/szuY/lpGXl8uQd7oz/qvXyMvLZdvOVbzyVmdm/fwZAPsPbqV+nbsAaFS/Nbv3bWT3vo1YrFbeHNmL9z99jszMtPx1ZmamcTo5kQrlqgFwNjWZV/4ZySefDyIrq/hehwCmrf2OvzV9EIAVe5eTm5fLw/9+gLd+fJ3cPOf3YO2B33lgXBSTlk+47L7p59I5cSaRKiHOMx9lAwse95LTk3nwk64MnfYK57KL8zXUkyCfi8/JKmVuIT0rA4CUjFRK+QYCsPrAZqLG9WXCcmeRtlltWM8/h3Lz8qhWpqLLsT/i9nBnjXAAWtVqwqaY7UXKW+zX8IQGBLHmn6OZ9dJQVuzZyc74WFIy0vH38gbA38uHMxnpVz124swZElKS+f6FV2hSrQaTV/1a3JHzlQ30YvnrHfn+hVas2pfI7iMpLpcr7edJZnYubUb8wpRVB7m/YQUAth4+TecxS/l93wkqBfsWOlYc1mxN4Nk3V5J8JovqlQLYHZ3MM2+uZP+hFOpUL0Vaeg4+3s7C4ONtJy0jm9KBnkx6rxWjX27Klt2nOBh3horlfNm+7zQAf+w+TWp6DgCzlxyiS5tbiy0vQGCQJ2+PvosBQxqzZ+cp4mPPApCclMnunaepU8/5bnzposPc275ygftnZuawclk8TVuUzx/LyzNYMOcgre69OHOWm5PH0bhUKlcp3tkpgMNrE6jcLJSstGw8fJz71+FjJystJ3+ZI5tPcku484Xf1XI2Dyt+od7MenEl677YTc22FV2OFQffCmVI2neYFf0/ICU6Hv9by3F610EATu2IJjstg6zks5xLOkOTN56iVK1bif1lLQ5/X3KzsvntxTHELlxDueb1XI5dcGLzHkLCi3eK/4Jj6zZQrlljAJL3R7Nq8DBO7diFT1nni2n88pXccvddl93nz2PnUlLITEqm6dBXKVWrJrGLl5Gdlo7d23m8sft4k52eXix5z6UkkZeTzV1vvY/N04vk6L20Hfc1d/3zA05s20zK4YMu7+fpH0Bu1jmWvvQkh36ZS/lmLV2OXZC4ZQOhjZoUS+YL0pNPkJeTTbfh32P39OLghl8AiF67kGrN7stf7vj+rfzwSgTx21cTULYSGcknSUtKpMsbkylfqzE7fpl6xe2knj5O3B8rqdyoVbHkTko5QXZONiOHzcTT4cO+g1v5fOxa/u/N2Wzd8Rsxh3eSmnYGH2/nmztfH3/S0lNITjlBUlICbw/5njq3NWH+0sn569y4dSmNL5lNGDN8Hu//cy5ly1RkwSXLFVV2bjZrD/zOnTWd39uTZ0+QnZvN1Oem4+3wZvGOhYQElGXZkNV89/yPrN63kt1Hd+Xff/nuZbQOu/eK25j+4hymvTibW0pV5Ns1U4ot+59VDanEpkM7aPV/D/NH3B6aVKlPaGAwq4f+wI/Pf8KKfRvYdfQAAJsP76LDB0+yev8mKgdXcDl2JiMVfy/n62aAlx8pGalFylfshcfTwwNfTy/sNhvt6zdiz7F4Arx8OJvpbH2pmRkEePtc/Zi3N82q34bNauXuWnXZf/xocUe+mN1uw8fTjt1mpW3dcuw95rrwrNiTQGk/T5YN7cBL99dm4jLnO8NGt5Zm3stt6digAtPWHip0rDi0aBTKhLfvpkwpL+Yuj6VZw7JMfPtumjYIYdnao/h420nPcL4Ip2fk4OvtgcPDhpenHZvNSrMGIRw+mkr1ygFUucWPV99fR3pmDqUCHBxJSMPHy06gv+MvUlwbDw8rnue3X79RCEfjU8nOzuPriTt45Mk62GxWEo6n4e1tx+9P2zYMg8lf7CTqgRr4+F6c/Zjx7V6at6xASOjF2Ya9e5KoWfvyd8/FJW7jCSo1DcHDx4Ps8+UwOz0Xh+/FmbDYdYnc2sx5au7y5XJw+NpJjk/lzLF0un96N/e83JDN3+53OVYc4n/dRGjj2rT6eBBlb69NTsY5cs9ls+6tiVg97HgG+WP38aJU7apYbFaC61cnLT6RE3/swxHgS+tPXqZmz/YcnPOby7ELEtbtoFyzeldIcv0SN24htPHtAATVrE7LUe9Qrllj4n79jZPbd1KqVk2sHhf3v6sxDx8fSofVcj7GenVIPXIUu483ORnO401ORgYePj4UBw8fX8rUdZ6KC6nXiNTjR7F7ecCkvFQAABFgSURBVGO12Qi9ozlnY2NcP85tm3AEBNH2oy8Je+Axon+a7nLsgmPrV11WgIqDwyeAW+o4T+tVrH8XSfHOF6eYjUuo2vTiqadyNRvR8/2fqdbsPnYtm4bDx58KtZtgtdmoWP9OTscX/vzNzT7HknEDafPcKKxFuB7jUr4+AdSvcycADeu15FhCDF5evthsdpqGd+BQ3B58ffxJz3C+yUrPOIuvTyC+Pv7UCWuGzWqjYb27iTuyL3+dv2+Yz51NI/K/9vdzHlNaNI3gcNyeYskNMGvjDKLu6HZxO14BNKvuPE3ZouZdHEjYj6fdEx9PH+w2O23qtmffsYvb/2X7fDo26HTFbQT5OrN3bHD/ZfctbtPWz6d9vZaseG0q7ercyYyNi/C0O/D19MZus9O+zl3sOeYs/LffWodfBn3J/Q1a8d26eS7H/L18OXt+1u1sZhqB3kU7S1LshSf1fGEBWB+9nyplytKoSlXW7Hfu5N/27KBx1RpXP3ZrNfadLzk74g5TOTiEGyX1/NQ/wMaDp7i1jOudaxgGQedPhZX29eRMRjZZOXn5t/t7eeDlYXM5VhyysnPz/+/jZcfX247/+RIQ4OcgLSOb2tWD2LL7FABbd5+idrUg0jMvzkLsPJBM+fOnhB6OrMnoV5rh7+tB0wZliYk/y75DKbw+dgMx8WcZ983OYsmdmXFx+9H7kwkJ9Wbqlzu5p11lKtzi3NdH41I5FJPCuPc3cSTuLN9+vRuAuT9GU71mEGF1Ll6nsfq3eLBA85YVLtvO1o0JhN9RtlgyXyo96RxWuxUvfwdlagSQsNM5M3Z02ylCbgsCIC8nj+T4VEpXdc4uBVbwITkulbxcg6PbTjuXM8Dha8diteAZ4CA7Pdv1WHEwDDz8nN9nR4AvOennqPt0V5oNfwaL1UJIo9sIrFGJtPhEAM7EHMW7bGkwDByX3i8t0/UYkJeTS2p8IgFVK7gIUDSZSclY7XYc/v7kZV98/ti9vbE5HJyNiydhw2bWvzuKs/Hx7P1uusuxwOrVSD3iPI6cORSLT9kQgmpU49RO5/Pr5PadBN1Wo1gyl76tbv4sTsqhaLwvOWad3rsTn3KF7CfDwOHnnIFwBASQnZ7megzIy8nh7JFYAqtUL5bMF5QPu4OTh53H4JMxOwkoW4m0pERsdg+8/Z0vmrnZWfnLO3z8sDs8Ca3RkNPny9GJmJ0ElC04Q3vBsvGvUf/+xyld6bZiy137tibExDqPUwcP7aBM6Yv7eNe+9ZQPrcJt1cPZsft3ALZsX0FYzTu4rXo4cUec5Sz60HbKhThz5+RkE3dkH9VudZb47JwssrPPOde3dx3lQ6sUW/aDidFMWf0fHp/wEPuO7yMp/TS7jzqfl7uP7KRS6cqkZl6c2dgYs57KZZzbz87N5kDCfurcUrfQ9WflZHEu59z5+27g1jLFl/3PDAxKnT/FVdo3kDOZqaRecppwQ8w2qgTfQlbOxeObv5cvXh6eLscaVa7NmugtAKzYt4HbqxTtTVWR63V2bg69Ph3DzvhYen46muY1arFo2xYcdjvNa9TijqrOg0jzmmF0/uAdKpYK5tk29zlvv8qxO2uG0eXDd/F2OPjsieeKGvmS7Hk8/tkqdh1J4dHxq2hWvQyLdxzDYbfStHoZwqs4r9F47qu1bDh4ipgTqfyj7W20qVOOaesO0/OT38gzYEzvO9h1JJkRc7ZjsVgI8vHgo0ebuBwrDpt2nGTmYue7xAplfflbhyqM/PwPlq45it1mYeizjfD3c+DwOMKgUWupXimAWtWCWL8tkcmz9+PhYaVezVKEVQsiL89g8Jj12KwWGtUOJqya84W75R3O6yNeGb2Ofo8W/sN0LfbvS2Lujwew263UqFUKIw+2bErk1KlMli46TJsOlQlvEkp4E+c56A9GbKB3n9okJ2Wy6OcYqtUMYuumRBo3K0frtpX47j+7qVItkA9GbOC2sFJEdq+BYRjEHEih12PFd/HsBXHrE6nc1Pni5R3kSWidUswfug7fEC/qdHae/ju2/TTl618sZVa7ldvaVWTBG+vx9LU7f0vL1wMPLzvzX1+HkWvQ9Kkwgir5FRgrDhVahbPlg6kc+W0zFpuNhi8+yNphn2GxWLjlnjvwCnaeYy9dtypr3hiPzeFBowG9sft4Er90I2uHfYZhGDR44UG8Q4IKjAGc2n6A4PrFUxb+LGHjJkKbOGd3zhw6zO5vvgOrBYefH41e/Ac2T0+qduoIwO9vvE2thx4AcDlWuk4Ya958B5vDQaP+z+Pw9yO4Thi/v/E23mWCqdrpPhcJrl1g1RrYHJ6semsgDv9AKrVuz/JX+2L18CC4dn1Kn79OccOHb3Nqz07Sjh+hRtSDhN7enMPLFrLqrYFgGIQ/9wreIaEFxgBO7thCmXrhxZL3UiFV62J3eDFz2IN4+ZeiUeTf2b1sGlWbdshf5sShXaz+z3tYrFa8/IJo3/8jPDy9uaVuc358owd2hzcdB3wCwIIxfTm2ewMpR2O4vVtfvAODiV67kLMnjvDHvEk0jHiS6s2Lvt+rV6mPp4c3g4dHEeBfmratetJvSFs87J7UDWtOWM07AKgX1oKX34ogJLgiXTs9i4fdQf3ad/LKPyPx8vTm1Red18f8sXMlDete/G3D1NRk3vy/Xnh5+eLvG8TLl1wMXVSvRb6R//8HxnWhX4eBvDdnOL0+7U4p39I82foZVu9byYcLRuGwe9KkWjPCb3X+TPy+fxUtal4+y/fPmW+wbOdiluxYRO9Tj9G+/n08MaE3Pp6+BPoEMfbhT4ste3ZuDr0nDGTX0QP0+mwAQyP+wegFnzN9w0I8bHYmPP4Oaw/+wej5n+Owe9CsWkNur1KXzYd38fZPn2K1WCnlE8Anj7zJjiP7C4z5OLxoXq0RXT7+B7eUCuWZ1j2LlNdiGIZxrXc6Mf7GnQO8HiF9H7mq5WLH9bjBSa5d5X4zrmq5RZOuPGVZ0jo+Nf+qlpvwTccbnOTaPfvooqta7olZxfMCWFy+6rbwqpaLmPX+DU5y7X7u9spVLdd5xpWv/Shp83o8fFXLdZ2x9AYnuXaze7S9quX6zYq7wUmuzbhula5quQU/nLzBSa7d/T2v7qL9Qx8dv8FJrk2Vl8pd1XIJH6/564VKWGj/q//TI1csPPv37ycnJ6ewm0VERERuGna7nZo1a7q87bpmeERERET+m+ijJURERMT0VHhERETE9FR4RERExPRUeERERMT0VHhERETE9FR4RERExPRKrPCsWLGCjh070r59eyZOnAjAlClTaN++PbVq1eL06dMlFeWauMo9aNAgOnbsSOfOnRkyZAjZ2cX0MQDFzFX2oUOH0qVLFyIjI+nXrx9paWl/sZaS5yr3Be+++y7h4cX/F2aLi6vsr732Gm3atCEqKoqoqCh2797t5pQFucptGAZjx46lY8eO3H///UyeXHwfmFicXGXv3bt3/v5u2bIlzz1XfH+hvbi4yr1mzRq6detGVFQUDz30EIcPH3ZzSteulL1z584MHjz4pvwbbkOGDKFFixZ07tw5fyw5OZknnniCDh068MQTT5CS4vozFN3JVe4FCxYQERFBWFgY27cX7VPEbyRX2UeNGsV9991HZGQkzz//PGfOnCmZMEYJyMnJMdq2bWvExsYa586dMyIjI439+/cbO3fuNOLi4ox7773XOHXqVElEuSaF5V6+fLmRl5dn5OXlGQMGDDCmTp3q7qgFFJb97Nmz+cuMGDHCmDBhghtTFlRYbsMwjG3bthkvv/yy0ahRIzendK2w7IMHDzYWLFjg7niFKiz3jBkzjFdeecXIzc01DMMwTp486eakBV3p+XLBCy+8YMyaNctNCV0rLHeHDh2MAwcOGIZhGFOmTDEGDx7s5qQFFZa9VatWxsGDBw3DMIyPPvrImDZtmpuTFrR+/Xpjx44dRkRERP7YqFGj8o+DEyZMMEaPHu2ueIVylfvAgQNGdHS08cgjjxjbtm1zY7orc5V95cqVRnZ2tmEYhjF69OgS2+clMsOzbds2br31VipVqoTD4SAiIoKlS5dSp04dKlasWBIRrkthuVu3bo3FYsFisdCgQQMSEhLcHbWAwrL7+Tk/pNMwDDIzM92csqDCcufm5jJ69GheeeXqPqLAHQrLfrMrLPd3333H888/j9XqPEwEBwf/xZpK3l/t89TUVNauXUu7du3cmLKgK+VOTU3N/7ds2eL/ENyicpV90aJFeHh4ULVqVQDuuusufvnlFzcnLahJkyYEBgZeNrZ06VK6du0KQNeuXVmyZIk7ol2Rq9zVq1enWrVqbkp09Vxlb9myJXa786M8GzVqxPHjJfNRGyVSeBISEihX7uJndYSGht6UJeHP/ip3dnY2c+bM4e6773Z1d7e6UvYhQ4Zw1113cfDgQR599FF3RXSpsNxTpkyhbdu2N+ULwAVX2udjx44lMjKSESNGkJWVVdgq3KKw3HFxccyfP5/u3bvz97//nUOHDrkvZCH+6md0yZIltGjRIr/o3ywKy/3ee+/xzDPP0KpVK+bMmcMzzzzjxpSuucp+8uRJcnNz80+tLFy4sMRexIrq1KlT+ceVkJAQTp065eZE/1t+/PFHWrVqVSLb0kXLRTB8+HAaN25M48aN3R3lmowcOZKVK1dSvXp15s+/ug8BdaeMjAwWLlzII49c3YfE3mwGDhzIwoUL+fHHH0lJSSlwXdLNKisrC09PT2bOnMmDDz7I0KFD3R3pms2bN4+IiAh3x7hqX3/9NRMnTmTFihV0796dkSNHujvSVbFYLHz44YeMHDmSHj164Ovrmz8z+N/kwsy9lIzx48djs9no0qVLiWyvRJ6RoaGhl7X9hIQEQkNDS2LTRXKl3J9++imnT59myJAh7op3RX+1z202GxERETfdtLOr3JUrVyY2NpYOHTrQpk0bMjIyaN++vRtTulbYPi9btiwWiwWHw0H37t1vugsMC8sdGhqav5/bt2/P3r173RWxUFd6np8+fZrt27dzzz33uCld4VzlDg4OZs+ePTRs2BCATp06sWXLFndFLFRh+zw8PJxvv/2WGTNm0KRJE6pUqeK+kNcgODiYxMREABITEyldurSbE/1vmDlzJsuXL2fMmDElVjJLpPDUr1+fQ4cOERcXR1ZWFj///DNt2rQpiU0XSWG5p0+fzqpVq/jwww9v2ncxhWW/8FsfhmGwbNmym+4csKvc7dq1Y/Xq1Sxbtoxly5bh7e3N4sWL3R21gML2+YWDqWEYLFmypNBP8nWXwnK3a9eOdevWAbB+/fqb8gXsSseWRYsWcc899+Dp6enmlAW5yt22bVvOnj1LTEwMAKtXr6Z69epuTlpQYfv8wqmgrKwsPv/8c3r16uXmpFenTZs2zJ49G4DZs2fTtm1bNycyvxUrVvDFF18wfvx4vL29S2y7JfZp6b/99hsjRowgNzeXv/3tb/Tt25fJkyfzxRdfcPLkSUqXLk3r1q157733SiLOVXOVu06dOlSoUAFfX1/A+e73hRdecHPSgv6c/dlnn6V3796kpaVhGAa1atVi+PDhN931Da72+aXCw8Nvyne+4Dr7Y489RlJSEoZhEBYWxvDhw/OfOzcLV7nPnDnDyy+/zLFjx/Dx8WH48OGEhYW5O2oBhT1fHn30UZ5++ukSuz7gWrnKvXjxYsaNG4fFYiEwMJARI0ZQqVIld0ctwFX2UaNGsXz5cvLy8njooYfo06ePu2MWMHDgQNavX09SUhLBwcG8+OKLtGvXjpdeeoljx45RoUIFPvroI4KCgtwd9TKucgcFBfHOO+9w+vRpAgICqF27NpMmTXJ31AJcZZ84cSJZWVn5+7lhw4a8/fbbNzxLiRUeEREREXe5Oc/HiIiIiBQjFR4RERExPRUeERERMT0VHhERETE9FR4RERExPRUeERERMT0VHhERETG9/weDtVCQfkQOpwAAAABJRU5ErkJgg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0" name="Google Shape;120;p10" descr="data:image/png;base64,iVBORw0KGgoAAAANSUhEUgAAAV0AAAEICAYAAAD8yyfzAAAABHNCSVQICAgIfAhkiAAAAAlwSFlzAAALEgAACxIB0t1+/AAAADh0RVh0U29mdHdhcmUAbWF0cGxvdGxpYiB2ZXJzaW9uMy4yLjIsIGh0dHA6Ly9tYXRwbG90bGliLm9yZy+WH4yJAAAgAElEQVR4nO3daXxU5cH38d8smewra0IwBSFB9iRokL2oSFkURb2xCkpRwRYBpVQsPtyVKtqyCKKCfKwo2ILcoGwBoSCbiCCYsIMQIGwhCZCQlWwzz4uUqSiBVJJrIv1/X5GzzXWdHH6cOQPB4nK5XIiIiBFWTw9AROS/iaIrImKQoisiYpCiKyJikKIrImKQoisiYpCia9j48eN55513ANi2bRtdunSp1teLiYkhNTW1yo7Xu3dvtm3bVmXH+7n4b523VD27pwdws+nevTvnzp3DZrNht9uJjY3llVdeITw8HIAJEyZ4eIQ3JjExsdqOnZGRwbRp09i0aRP5+fnUq1ePXr168dRTT+Hn51dtrztjxgxSU1OZPHlyhdvcyLzXrl3LjBkzOHnyJF5eXsTExPDaa6/RsGHDn3xM+fnSnW41mDVrFklJSXz55ZfUqlWLP//5z54e0g0rLS2t1uNnZ2czYMAAioqKWLBgAUlJScyZM4ecnBxOnDhRra9dnVJTU3nxxRcZO3YsO3fuZN26dTz22GPYbDZPD008RNGtRt7e3vTs2ZOUlBT3srFjx/Lmm29edfu5c+fSq1cvzp49S3FxMX/5y1/o1q0bHTp0YPz48Vy6dOmq+6WmpvL4448THx9PQkICo0aNumL9V199RY8ePWjXrh2vvPIKl/8R4okTJxg0aBAJCQkkJCQwevRocnJy3Pt1796d2bNn07dvX9q2bUtpaSndu3fnq6++AsrvEEeOHMkf/vAHYmNj6d27N3v27HHvv2/fPvr160dsbCwjRoxg1KhRFc59zpw5+Pv7M2nSJCIjIwEIDw/n5ZdfplmzZgB8++239O/fn/j4ePr378+33357xVgvj+vy2H7/+98DcOrUKWJiYvjss8/o1q0bCQkJzJw5E4BNmzbx3nvvsWrVKmJjY7nvvvuuOr7/ZN7fd+DAASIjI7nzzjuxWCwEBARw7733EhERAYDT6WT27NncfffdJCQkMHLkSLKzs937jxgxgo4dOxIfH89jjz3G4cOH3es2btxIr169iI2NpXPnzvztb39zr1u4cCH33HMPd9xxB8OGDSM9Pd29LiYmhvnz51/1mrjetSQ3TtGtRoWFhaxcuZI2bdpcd9u3336bzz77jI8//pj69eszefJkjh07xpIlS1izZg0ZGRnuZ8E/NH36dDp27Mg333zDpk2bePzxx69Yv2HDBhYtWsSyZctYtWoVmzdvBsDlcjF06FA2b97MqlWrOHv2LDNmzLhi38TERGbPns2OHTuw23/8NOqLL76gd+/e7Nixg+7du7vv6ouLixk+fDgPPPAA27dvp0+fPqxdu7bC+W/dupV77rkHq/Xql2R2djZDhw5l4MCBbNu2jcGDBzN06FCysrIqPqk/sHPnTj7//HM++ugj3nnnHVJSUujSpQtDhw7lV7/6FUlJSSxbtqxSx6po3j/UokULjh49ysSJE/n666/Jz8+/Yv28efNYu3YtH3/8MZs3byY4OPiKR1BdunRh9erVbN26lebNm7v/IAEYN24cEyZMICkpiRUrVtC+fXug/FxOmTKFadOm8eWXX9KgQQNeeOGFK163omvieteS3DhFtxr87ne/o127drRr144tW7YwZMiQCrd1uVy8/vrrbNmyhblz5xIWFobL5WLhwoX88Y9/JCQkhICAAIYOHVrhc0W73c6ZM2fIyMjA29ubdu3aXbH+6aefJigoiIiICBISEjh48CAAUVFRdOzYEYfDQVhYGIMHD+abb765Yt+BAwcSHh6Oj4/PVV87Pj6erl27YrPZuP/++93H3rVrF6WlpQwaNAgvLy969OhBq1atKjwP2dnZ1KlTp8L1GzZsICoqin79+mG32+nTpw+NGzdm/fr1Fe7zQ8OHD8fHx4dmzZrRrFkz91h/iorm/UMNGzZk3rx5pKenM2rUKNq3b8/YsWPd8V2wYAHPP/889evXx+FwMHz4cFavXu1+nPPQQw8REBCAw+Hgueee4+DBg+Tm5gLl3/cjR46Ql5dHcHAwLVq0AGD58uX079+fFi1a4HA4eOGFF0hOTubUqVPucVV0TVzvWpIbpw/SqsE777xDhw4dKCsrY926dQwcOJDExMSrRiU3N5eFCxfy5ptvEhgYCMCFCxcoLCzkwQcfdG/ncrlwOp1Xfb0xY8Ywffp0HnroIYKDgxk8eDAPPfSQe/33X9fX19f9G/7cuXO89tpr7Nixg/z8fFwuF0FBQVcc+/IHgBWpXbu2+9c+Pj4UFRVRWlpKRkYG9erVw2KxVOpYISEhZGZmVrg+IyPD/Zb8soiIiCveNl/P98fq6+tLQUFBpfe91rG+P++rvRto27Yt06dPB2D37t08//zzzJo1i9GjR3PmzBl+97vfXXGHb7VaOX/+PLVr1+bNN9/k888/58KFC+5tsrKyCAwM5K233mLmzJlMmTKFmJgYRo8eTWxsLBkZGe4AA/j7+xMSEkJ6err70U1F18T1riW5cYpuNbLZbPTo0YPx48ezc+dOevbs+aNtgoKCmDRpEqNGjeLtt98mPj6e0NBQfHx8SExMpF69etd9nTp16vDqq68CsGPHDgYPHsztt99OVFTUNfebOnUqFouF5cuXExISwtq1a3/0tyu+H83/RJ06dUhPT8flcrmPkZaWVuEn9nfeeSf//Oc/GT58+FUfMdStW5czZ85csSwtLY3OnTsD5eEoLCx0r7tWwH/op87xp2jdujU9evRwP5utX78+EydOJD4+/kfbLlmyhHXr1jFnzhwiIyPJzc3l9ttvdz9/bd26NTNnzqSkpIS///3vjBo1io0bN1K3bl1Onz7tPk5BQQHZ2dnVei1J5enxQjVyuVysXbuWnJwcbr311gq3S0hIYPLkyTz33HPs3r0bq9XKww8/zMSJEzl//jwA6enp7uduP3T5eSxAcHAwFoulwmej35efn4+fnx+BgYGkp6fz/vvv/4RZXl3btm2x2Wx8/PHHlJaWsnbt2go/bAIYPHgw+fn5vPjii+5gpKen8/rrr3Pw4EG6du3K8ePHWb58OaWlpaxcuZIjR47QrVs3AJo1a8bKlSspKSlhz549rF69utJjrVWrFqdPn67wncSN2LFjBwsXLnR/H1NSUvjiiy/cz/kfffRRpk2b5p7zhQsX3M++8/PzcTgchIaGUlhYyNSpU93HLS4uZtmyZeTm5uLl5YW/v7/7e96nTx8+/fRTDhw4QHFxMVOnTqV169buu9xr+anXklSezmY1GDZsGLGxscTFxTFt2jTeeOMNmjZtes19OnbsyMSJExk2bBj79u1jzJgxREVF8cgjjxAXF8eTTz7JsWPHrrrvnj17ePjhh4mNjeXZZ59l3Lhxlfo7oMOHD2f//v20a9eOZ555hh49evyk+V6Nw+FgxowZLFq0iNtvv51ly5bRrVs3HA7HVbcPCQlh/vz52O12HnnkEWJjY3niiScIDAwkKiqK0NBQZs2axZw5c0hISOD9999n1qxZhIWFATBq1ChOnDjBHXfcwYwZM+jbt2+lx3r5HUhCQgIPPPDAjU/+e4KCgvjiiy/o27cvsbGxPP3009x999089dRTAAwaNIju3bvzm9/8htjYWB555BF2794NQL9+/YiIiKBz58707t2btm3bXnHspUuX0r17d+Li4liwYAGTJk0CoEOHDowcOZLnnnuOTp06cfLkyQr/1sgP/dRrSSrPoh9iLqY8/PDDDBgwgP79+3t6KCIeoztdqTbbt28nMzOT0tJSPvvsMw4dOuR+Bivy30ofpEm1OXbsGKNGjaKwsJDIyEjeeust6tat6+lhiXiUHi+IiBikxwsiIgYpuiIiBim6IiIGKboiIgYpuiIiBim6IiIGKboiIgYpuiIiBim6IiIGKboiIgYpuiIiBim6IiIGKbpy0yoqLfL0EGoMnYuaQz9lTG5qHWd09PQQaoQtz23x9BDkX3SnKyJikKIrImKQoisiYpCiKyJikKIrImKQoisiYpCiKyJikKIrImKQoisiYpCiKyJikKIrImKQoisiYpCiKyJikKIrImKQoisiYpCiKyJikKIrImKQoisiYpCiKyJikKIrImKQoisiYpCiKyJikKIrImKQoisiYpCiKyJikKIrImKQoisiYpCiKyJikKIrImKQoisiYpCiKyJikKIrImKQoisiYpCiKyJikKIrImKQoisiYpCiKyJikKIrImKQoisiYpCiKyJikKIrImKQoisiYtANR7eopKwqxnFT0LkQkeux3+gBvL1sxI+ZWxVj+dnbOWmQp4cgIjWcHi+IiBik6IqIGKToiogYpOiKiBik6IqIGKToiogYpOiKiBik6IqIGKToiogYpOiKiBik6IqIGKToiogYpOiKiBik6IqIGKToiogYpOjWIK7SIk8PocbQuZCb1Q3/EHOpOha7NycmtPL0MGqEW8bv8fQQRKqF7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WkUpxFRZ4eQo1xI+fCXoXjEJGbmNXbm41dunp6GDVC100bf/K+utMVETFI0RURMUjRFRExSNEVETFI0RURMUjRFRExSNEVETFI0RURMUjRFRExSNEVETFI0RURMUjRFRExSNEVETFI0RURMUjRFRExSNEVETFI0RURMUjRFRExyOP/XU9xXhYpn77JpfNnaDvyPXJS95G+LRGAS1lp3HL3E4Q0jefkunkUZp7CO6QOt/T4DRarlQv7vyIzeR02H38a9X4Wm7dvpZZhgaNL3sLlLMXq8KVRn2exOXw9fCaqRnpOCYP/kcqRzCL2/7E5dpuFxclZLErOxulyMb1/Qyzwo22utl9pmYtRn54iM6+UNg18+WOP+gDM+jKTfx7KpUGwF1MeiMTLZmF84hkOZVyiYaiDv9zXAJvV4tkTUQVyj+dy/NPjYIWAWwII7xrO4XmHsVgsOEIcNB3YFIvVwvGlx8k9mgsWaPLrJvjW9WXv9L0AWGwWmj7RFJuXjYPvH8RV5sLmYyP6iWhsPjYOfXCIktwSXC4XTR5tgm+98uuw+GIx3074ljZj2+Bb5+a4Nn/o/06fYuO5c0xu2Yo/HThAobOMAJud/73tNpKys/nHqZMAnCwo5PkmTbgzLIwRu3dxND+f9+PiifQtPy87srL4+8kTOIHfNmpMTGAg048c4WhBPhE+Pvy+aTQ2S825Hj1+p2v38afpIy/iH34rAMGNWhM94CWiB7yEI7AWgVEtyE87iquslOgBL+FTqwEXjybjKislc9d6ogf8kbDmHTm3a32ll1msNn7RayjRA8YR0iSO83u/9PBZqDrBvjbmP9GI2MjyC/JsTglfH89n/pON+GRwY+oHef1om6vtB7D6YA631fPhk8GNuFTiZP/ZQs7llbL1eD6LhzTmtno+rDmYw67TBZSUufhkcGOi6/iw7rtc4/OuDt5h3rR4rgWtRrWiJLeE4uxibht6Gy1HtsS7ljdZ+7IoyS8h70QerZ5vRdR9UZz98iwAzYc3p+XIltS5vQ6Z2zPL4zuwKS1HtiSsVRgZ2zIAaPpE+bJbet9C2sY092uf2XCGgKgAj8zbhGKnkyN5eQBsz8ritsBAprduQ7PAQLZnXSAhLIzprdswvXUb6vl4Ex8ais1i4dXmLehau477OEVlZSxLS2Nyq9ZMb92GmMBADubmUupyMr11G37h58/WC+c9Nc2r8nh0rXYHdh//Hy0vys7Ayz8Im8OHoouZ+NZpCIBv3VvIP32YS1np+NaOxGK1ERTVgry0I5VeZrU78AoIAcBitWGxePw0VBkfLyvBvjb31xuP5OF0waMfHmN84hnKnK4fbXO1/QBOXCimWX0fAJrX92HniQJ2nynkzl+Uf7863RrAzpMFnMgqoVm9f20XXr7dzcAR5MDqVX5tWGwW7H527L7lbw4tVgsWqwWbtw27rx2X00VpYSl2//L1Vlv5fs4SJ371/bB6WXEEO9zHuvw77/J2ZcVl+DXwA6Akr4SyS2V4h3kbm6tpK8+e5d569QCI8PHhkrMMgLzSUoLsXu7tzhQWEurlhZ/NhsViIczhuOI4+3JzsFrgxb17eO3QQQrLyjhzqZDG/uV/YDXx92dfTo6hWVVOja1N9uEdhDSJB8AnrD65Jw8CkHviAGVFBZQVFWDzLr8rs3n7Unap8ssuKyu+xLld6wm9rb3JqRl1Lq+U4jIX859shK+XlTUHK38BNq7tzbbj+QBsPZ5PziUnOZfKCPAuj3Ogt5WcS2U0ruVgW2r5dl8dzSfnUlnVT8SD8k/nU5JXgl94eRSLLxZz8dBFQpqFYLVb8Q7zJunVJI793zHqtS8PSdGFInZP3U3a5jT8IvzcxyorKuPslrPUiS+/W3OWOtkzbQ/HFh0j8BeBAKRtSCO8S7jhWZpT6nSSfDGbuJBQACJ9fdmXk8OTO3dwKC+XlkFB7m03nT9H51q1KzxWVnEJ54uL+UvLVrQMDGJ5WhoNff3YdTEbgKSL2eSVllbvhP5DNTa6F1OSCW4SB4Bf3Sh8a0fy3Sev4ywuxO4XXB7QokIAyooKsfn4VXoZgMvlIvXz94no/NBV77RvFoE+VtpHlc+vQ2N/jmQWVXrfu2MCuVTi5NEPj+GwWagdYCfQx0ZeUXlUc4ucBPnYaBHuS0xdH/5nzjHyisqoHeDxjwqqTEl+CccWHaPJr5sA5Xeuhz8+zK0DbsVis1BwtoBLmZeIfTmWmN/EcGLFCaD80UTrF1pzy69u4cwXZ4Dya+7I348Q1ScKu9+/7ojtVlqNakXM4BhOJJ6gtKCUouwid+BvRmsyMrirTl3316vT0+lQqxYfxrejfVgY/8zIcK/bev4CHWrVqvBY/nY7rYKCsVksxIaEkFpYQNOAABr5+TNq9y7yS8sI9XJUuL8n1MjoluRnY7HZsfv++5lWeId+RP/PS9h8Agi+tQ0+ofW5dP4ULqeT3NR9+IffWullAGlbPiWgQTSBtzT31DSNiG/ox4H0SwDsTyv/oKuybFYLE3pHMP/JRtisFro2CaBNhC9f/+vud8vRPOIiy+MwsltdPhnciFA/G92jA6t+Ih7gKnNxeN5hovpF4QgqP28pn6RQv3P9f0fRBXZfOxarBbu/ndJLpTjLnLhcLgBsPjb3I4qTK08S2DiQ4Ojg8l1dLpxlzn9v57BSmFFIYUYh+9/dz8VDFzn6yVHDs65+JwsLWJaWxpi9ezheUECJy0WgvfwPoWAvL/L/dWd6vrgYu9VCsJdXhcdqFhBAamH5u9cj+XmEe5c/5noiKopprdsQ5GWnfVhYNc/oP+PxWxJXWSlHFk+hMPMERxZNJqLzQxRknCD41th/b+NycviTv2CxWgm8pbk7nLVadeO7Ba9h8/anUZ9hWGz2Si0rzssifXsi/hFNyT68k9Bmd1Cn7V2eOgVVqqTMxRMfH2f/2UsMnHecP9xdDx8vC/8z5yihfnaG3Fnrqtu0DPf90bLwIC9GLj6JxWKhf5sQ6geVX/wJUf70/9tRIoK9+E37WjidLh796BhWi4WOjf2Jjbw57tLOJZ8jLzWP1KWpAET1jeL8rvMUXSgqfwTQNZxabWph9bGyZ9oeXE4Xjfo3ouRiCYfnHQZL+Z1sk8ebUHyxmNNrTxPYKJALuy9QO7Y2ddvXZf/M/eUvZoHGDzfGr74frV9oDcDhjw8TeW+kp6ZfbYY2auz+9fBdydxbrx4TDhxgTUYGdouF/212GwBbzp+j4w/ucv90YD97cnI4famQAZGRdKpVm7bBwYzYlYy3zcb/i2mG0+Xi+T27sWEhLiSE5t97XFETWFyX/0i+AfFj5lbFWH72dk4adMPHODGhVRWM5OfvlvF7quQ4HWd0rJLj/NxteW5LlRxnY5euVXKcn7uumzb+5H1r5OMFEZGblaIrImKQoisiYpCiKyJikKIrImKQoisiYpCiKyJikKIrImKQoisiYpCiKyJikKIrImKQoisiYpCiKyJikKIrImKQoisiYpCiKyJi0DV/iPnhw4cprWH/qZuISE1nt9tp2rTpVddVyf8cISIilaPHCyIiBim6IiIGKboiIgYpuiIiBim6IiIGKboiIgZ5NLpr164lJiaGlJSU62774YcfUlhYaGBUN4eZM2fSu3dv+vbty/3338+uXbsqve+6deuYPXt2NY6uZruRcyfXNnHiRD788EP310OGDGHcuHHur9944w3efvvt615/p06dYvny5dU1zGrl0eiuWLGC+Ph4EhMTr7vt3LlzFd1KSkpKYsOGDXz22WcsX76cOXPmUL9+/UrtW1payl133cUzzzxTzaOsmW7k3JngcrlwOp2eHsZPFhcXR1JSEgBOp5OsrCyOHDniXp+UlESnTp2ue/2dPn2aFStW/EevXVP+oZfdUy+cn5/Pzp07mTt3LsOGDWPEiBFs27aNDz74gPfeew+ACRMm0LJlS/Ly8sjIyOCJJ54gJCSEefPmERsb6/7mff7552zYsIE33niDsWPH4u3tzYEDBzh//jwTJ05kyZIlJCcn06ZNG9544w0AYmNjGTRoEOvXr8fHx4d3332X2rVre+p0VKnMzExCQ0NxOBwAhIWFAdC9e3d69uzJ5s2b8fb2ZsqUKURFRTF27FgcDgcHDhwgLi6OmJgY9u7dy/jx4xk7diwBAQHs3buXzMxMxowZQ8+ePXE6nUyYMIGvv/6a8PBw7HY7/fv3p2fPnp6c+g271rlbtGgRYWFh7Nmzh7/+9a/MmzePGTNmcOrUKU6ePElaWhovvfQSycnJbN68mbp16zJr1iy8vLzo3r07vXv3ZtOmTdhsNv785z8zdepUUlNTGTJkCI8++igA77//PqtWraK4uJh77rmHESNGcOrUKYYMGUKbNm3Yt28fs2fPpkGDBh47RzciNjaW119/HSj/F69NmzYlMzOTixcv4uvrS0pKCocOHWLZsmXXvP6mTJlCSkoK999/Pw888AADBw5k8uTJbN++neLiYh577DEGDBjAtm3bmD59OkFBQRw7dozVq1d7+Ax48E533bp1dO7cmUaNGhEaGsrevXsr3HbQoEHUrVuXjz76iHnz5l332Dk5OXzyySe89NJLPPvsszz55JMkJiby3XffceDAAQAKCgpo06YNy5Yto127dixcuLDK5uZpHTt2JC0tjXvvvZc//elPbN++3b0uMDCQ5cuX8/jjjzNx4kT38vT0dBYsWMBLL730o+NlZGTwj3/8g/fee48pU6YAsGbNGk6fPs3KlSv561//SnJycvVPzIBrnbuKnDhxgo8++oiZM2cyZswYEhISWL58OT4+PmzcuNG9XXh4OEuXLqVdu3aMHTuW6dOns3DhQmbMmAHAl19+SWpqKosWLWLp0qXs27ePb775BoDU1FR+/etfk5iY+LMNLkC9evWw2WycOXOGpKQk2rZtS+vWrUlOTmbPnj1ER0fj5eV1xT5Xu/5Gjx5Nu3btWLp0KU8++SSLFi0iMDCQxYsXs3jxYhYuXMjJkycB2L9/P+PGjasRwQUP3ukmJiYyaNAgAHr16kViYiLdunWrkmP/8pe/xGKxEBMTQ+3atYmJiQGgSZMmnD59mttuuw0vLy9++ctfAtCyZUu2bNlSJa9dE/j7+/Ppp5+yY8cOtm3bxvPPP8/o0aMB6NOnDwC9e/d233EA9OzZE5vNdtXj3X333VitVpo0acK5c+cA2LlzJz179sRqtVKnTh0SEhKqeVZmXOvcVaRLly54eXkRHR1NWVkZXbp0ASA6OppTp065t7vrrrvcywsKCggICADA4XCQk5PDli1b2LJlC/369QPKbwyOHz9OeHg4ERERtG3btjqmbNzld6lJSUkMHjyY9PR0vv32WwIDA4mLi/vR9le7/n5oy5YtHDp0yB3W3NxcUlNT8fLyolWrVjRs2LBa5/Sf8Eh0s7Oz+frrr/nuu++wWCyUlZVhsVi46667rnheVVRUVKnj/XC7y28NLRaL+9cAVqvV/VzHy8sLi8XiXl5WVnZDc6ppbDYbCQkJJCQkEB0dzZIlS665va+vb4Xrvn8O/xtc7dzZbDYu/5iSiq43q9V6zevq8h2c1Wq96nXpcrl45plnGDBgwBXHP3XqFH5+flU/UQ+5/Fz3u+++o2nTptSvX58PPviAgIAAHnzwQS5evHjF9pW5/lwuFy+//DKdO3e+Yvm2bdtq3LnzyOOF1atXc//997N+/Xq++OILNm7cSGRkJE6nk5SUFIqLi8nJyWHr1q3uffz9/cnPz3d/Xbt2bVJSUnA6naxdu9YT06ixjh49yvHjx91fHzhwgIiICABWrVoFwMqVK4mNjf3JrzEmHx4AAAG6SURBVBEXF8eaNWtwOp2cO3euUm/Dfw4qOncNGjRwPwJbs2ZNtbx2p06dWLx4sfs6T09P5/z589XyWp4UFxfH+vXrCQ4OxmazERISQm5uLsnJyZW+Jn/Yg06dOjF//nxKSkoAOHbsGAUFBdUy/hvlkTvdFStW8PTTT1+xrEePHiQmJtKzZ0/69OlDZGQkzZs3d69/5JFHeOqpp6hbty7z5s1j9OjRDB06lLCwMFq2bFljT7AnFBQU8Oqrr5KTk4PNZiMqKooJEyawYcMGLl68SN++fXE4HEydOvUnv8a9997L1q1b6dWrF+Hh4TRv3pzAwMAqnIVnVHTujh49yrhx45g+fXq1PUrp1KkTKSkp7jtdPz8/Jk2ahNV6c/11+ujoaLKystyPui4vy8/Pd39weT0xMTFYrVbuu+8+HnzwQQYNGsTp06d58MEHcblchIaG8u6771bXFG6IfrTjf5HvfwJfFfLz8/H39ycrK4uHH36Y+fPnU6dOnSo5tsjNymMfpMnP37Bhw8jJyaGkpITf/va3Cq5IJehOV0TEoJvrYZGISA2n6IqIGKToiogYpOiKiBik6IqIGPT/AYKa19Y6lwRAAAAAAElFTkSuQmCC"/>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 name="Google Shape;121;p10" descr="data:image/png;base64,iVBORw0KGgoAAAANSUhEUgAAAjwAAAEGCAYAAABhBk/MAAAABHNCSVQICAgIfAhkiAAAAAlwSFlzAAALEgAACxIB0t1+/AAAADh0RVh0U29mdHdhcmUAbWF0cGxvdGxpYiB2ZXJzaW9uMy4yLjIsIGh0dHA6Ly9tYXRwbG90bGliLm9yZy+WH4yJAAAgAElEQVR4nO3dd2AUZeLG8e+WbHqBEAIISJXQiVIVQalKCAEOBbGhnnpYQEBFUPSwwA9EUfQOQVEPwQJIEaRIESnSi/QWAkkoCSUJpJE2vz8WApgNAglZbu75/AN5d3bm2clm9tl3JlmLYRgGIiIiIiZmdXcAERERkRtNhUdERERMT4VHRERETE+FR0RERExPhUdERERMT4VHRERETE+FR6QE1K5dm6ioKLp06UK3bt3YvHkzAAkJCfTr1w+AmTNn8vbbbxfbNmfOnEnz5s2Jiorivvvu4+uvv77udS1ZsoQDBw5c8/3Cw8Ndjvfq1eu6sxRFYXkuNXPmTGrVqsXvv/+eP7ZkyRJq1arFwoULr2u769aty/+eA7z22mvXvS4RuT4qPCIlwMvLizlz5vDTTz8xcOBAPvzwQwBCQ0MZN27cDdtup06dmDNnDt999x3jx4/n2LFj17We6y08hfn++++LbV03wm233cbPP/+c//W8efMICwu77vWtX7+eLVu2FEc0EblOKjwiJSw1NZWAgAAA4uPj6dy5c4Flli9fTs+ePTl9+jSrVq2iZ8+edOvWjX79+pGWlgbAmDFj6NSpE5GRkYwaNeqK2yxVqhS33norJ06cAGDOnDn06NGDqKgo3nzzTXJzcwHnDMjYsWPp0qULDz74ICdPnmTz5s0sW7aM0aNHExUVRWxsLLGxsTz11FN0796d3r17Ex0dDUBcXBw9e/YkMjKSsWPHFprnwkzLunXrePTRR+nXrx/33XcfgwYNwtXfQi1se8uWLeOBBx6ga9eu9OnTh5MnTwKQlpbGkCFDiIyMJDIykkWLFuWv68+Pz5XGjRuzbds2srOzSUtLIzY2ltq1a+ffvmbNGrp27UpkZCRDhgwhKysLgDZt2jBu3Di6detGZGQk0dHRxMfH8/333/P1118TFRXFxo0bAdi4cSO9evWibdu2mu0RKQEqPCIlIDMzM//U0htvvMFzzz1X6LKLFy9m4sSJTJw4EYDx48fz1VdfMWvWLOrVq8dXX31FUlISixcv5ueff2bu3Ln07dv3its/evQo586do1atWkRHR7NgwQK+++475syZg9VqZe7cuQCkp6fTsGFDfvrpJxo3bsy0adO4/fbbadOmDa+++ipz5syhcuXKDBs2jGHDhjFz5kwGDx7M8OHDAXjvvfd46KGHmDt3LmXLlr2qfbNr1y6GDh3K/PnziY+PZ9OmTQWWKWx7d9xxB9OmTWP27NlERETwxRdfAPDvf/8bPz8/5s6dy9y5c2nevHmhj88Vi8XCnXfeyapVq1i6dClt2rTJv+3cuXO89tprjB07lrlz55Kbm8u3336bf3upUqWYNWsWvXr14ssvv6RixYr06tWLPn36MGfOHBo3bgxAYmIi3377LRMmTOCDDz64qn0lItfP7u4AIv8LLpzSAtiyZQuDBw9m3rx5BZZbu3YtO3bs4Msvv8TPz49ff/2VAwcO8NBDDwGQnZ1No0aN8Pf3x9PTk6FDh3Lvvfdyzz33uNzu/Pnz2bBhAzExMQwbNgxPT0/WrFnDjh076NGjB+AsY8HBwQB4eHhw7733AlCvXj1Wr15dYJ1paWls2bKF/v37549dmOHYsmULn3zyCQBRUVGMGTPmL/dNgwYNKFeuHABhYWEcOXIkvxT81faOHz/OgAEDOHHiBFlZWVSsWBFwzsBcOG0IEBgYeNWP74KIiAgmT55MamoqgwcPZsKECQDExMRQsWJFqlatCkC3bt2YOnUqffr0AaBDhw7561+8eHGh62/Xrh1Wq5UaNWoUOtMkIsVHhUekhIWHh5OUlMTp06cL3Fa5cmXi4uKIiYmhfv36GIbBXXfdddmL9wUzZsxgzZo1LFy4kClTpjB58uQCy3Tq1Ik333yT7du389RTT9GmTRsMw6Bbt24MGjSowPIeHh5YLBYArFZr/qmuSxmGQUBAQH6B+7ML979aDocj//82m63ANq+0vXfffZc+ffrQtm1b1q1bx6effnrFbV3N47ugQYMG7Nu3D29v7/xyczU8PDyuav2XPm4RufF0SkukhEVHR5Obm0tQUFCB2ypUqMC4ceMYPHgw+/fvp1GjRmzevJnDhw8DzlMyMTExpKWlcfbsWVq3bs3QoUPZu3fvFbdZv359unTpwuTJk2nRogWLFi3i1KlTACQnJ3PkyJEr3t/X1zf/2iE/Pz8qVqzIggULAGch2bNnD+Ascxcu9v3pp5+uYa8U7krbO3v2LKGhoQDMnj07/z533nknU6dOzf86JSXlurY9aNAgBgwYcNlY1apVOXLkSP73ZM6cOTRp0uSK67l0/4mIe6jwiJSAC9fwREVFMWDAAEaNGoXNZnO5bPXq1RkzZgz9+/cnNTWVkSNHMnDgQCIjI+nZsycHDx4kLS2NZ599lsjISHr37s1rr732lxmefvppZs6cSbly5XjppZd48skniYyM5Mknn8y/mLkwnTp1YtKkSXTt2pXY2Fjef/99ZsyYQZcuXYiIiGDJkiUAvP7663z77bdERkaSkJBw7TuqEIVt74UXXqB///507979sgLZt29fzpw5Q+fOnenSpQvr1q27ru22bt06//qfCzw9PRk5ciT9+/cnMjISi8WSf8qxMPfeey+LFy++7KJlESlZFsPVr0SIiIiImIhmeERERMT0VHhERETE9FR4RERExPRUeERERMT0VHhERETE9FR4RERExPRUeERERMT0VHhERETE9FR4RERExPRUeERERMT0VHhERETE9FR4RERExPRUeERERMT0VHhERETE9FR4RERExPRUeERMJCs3x90RXLpZc4nI/w6LYRiGu0OISPGJmPW+uyMU8HO3V9wdQUT+x2mG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G4KWbm57o5QwM2YSUSuj93dAUREABw2G51nTHV3jMvM6/GwuyOISDHRDI+IiIiYngqPiIiImJ4Kj4iIiJieCo+IiIiYngqPiIiImJ4Kj4gL2blZ7o5QwM2YSUTkv4V+LV3EBQ+bgydm3efuGJf5qttCd0cQEfmvpRkeERERMT0VHhERETE9FR4RERExPRUeERERMT0VHhERETE9FR4Rkf9R2bmGuyMUcDNmEnPQr6WLiPyP8rBZ6Dcrzt0xLjOuWyV3RxCT0gyPiIiImJ4Kj4iIiJieCo+IiIiYngqPiEgRZOXmujuCSzdrLhF30UXLIiJF4LDZ6DpjqbtjFDC7R1t3R7hhcnMNbDaLu2MUcLPmEicVHhER+a9is1lY8MNJd8co4P6eZdwdQa5Ap7RERETE9FR4RERExPRUeERERMT0VHhERETE9FR4RERExPRUeERERMT0VHhERETE9FR4RERExPRUeERERMT0VHhERETE9FR4RERExPRUeERERMT0VHhERETE9FR4RERExPRUeERERMT0VHhERETE9FR4RERExPRUeERERMT0VHhERETE9FR4RERExPRUeERERMT0VHhERETE9FR4RERExPRUeERERMT0VHhERETE9FR4RERExPRUeERERMT0VHjkhsnJzXJ3BJdu1lwiInLj2N0dQMzLbnMw4ZuO7o5RwLOPLnJ3BBERKWGa4RERERHTU+ERERER01PhEREREdNT4RERERHTU+ERERER01PhEREREdNT4RERERHTU+ERERER01PhEREREdNT4RERERHTU+ERERER01PhERERKSF5OYa7IxRwM2a6EfThoSIiIiXEardw6KPj7o5xmSovlXN3hBKhGR4RERExPRUeERERMT0VHhERETE9FR4RERExPRUeERERMT0VHhERETE9FR4RERExPRUeERERMT0VHhERETE9FR4RERExPRUeERERMT0VHhERETE9FR4RERExPRUeERERMT0VHhERETE9FR4RERExPRUeERERMT0VHhERETE9FZ7/Ark5We6OUMDNmElERKQwdncHkL9msztYNKmTu2NcpuNT890dQURE5Kpphk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rsjIyXN3BJeuJZf9BuYQERERE7DYrSR8vMbdMQoI7d/iqpfVDI+IiIiYngqPiIiImJ4Kj4iIiJieCo+IiIiYngqPiIiImJ4Kj4iIiJjeNRceIyf3RuQokqvJZORklUCSa3ez5hIRETGTa/47PBa7jRPjp9yILNctpO8jf7mMxe4gdlyPEkhzbSr3m+HuCCIiIqanU1oiIiJieio8IiIiYnoqPCIiImJ6KjwiIiJieio8IiIiYnoqPCIiImJ6KjwiIiJieio8IiIiYnoqPCIiImJ6KjwiIiJieio8IiIiYnoqPCIiImJ6KjwiIiJieio8IiIiYnoqPCIiImJ6KjwiIiJieio8IiIiYnoqPCIiImJ6KjwiIiJieio8IiIiYnoqPCIiImJ6KjwiIiJieio8IiIiYnoqPCIiImJ6KjwiIiJievairuB4chIPj/+AfceOEjP2c44mn+a+0f/ktnIV8LDZmd5vMACfLv6Zhds2U7F0MJ889gweNvtVjy3fvZ1xi+aSZxgM/1tvGlauWuQHDpCQksETE3/nwPEz7BodxbHkDLp++Cs1yvnjYbMy5bm7yc7N44Fxv7H3aAoLXm1HlRA/8vIMBkzZwNHkDDxsFj59vBkAT33+Ox42K/7eHvzr8WakZ+UUGPNy2Iqc+9CRs3w8eQdWq4UKIT48/3Ad3vtsK5nncvH1sTP02UY4PGxM+H43+w6nUKNyAH0fqsPxk+m89N4aKpX3w8NuYcTApgD8+9tdxMSfpXyIN/0fr4/NagFg/+EUXnznd36e0BGbrejd+OSJDEYNX0e5Cr7Y7VYefqI2X0/YARYoVcqLJ/5RH+v5bcceOsOIN9fyr6/akZ2Vx/iPt5Kbm4e3l52nnmuAl7edf324mYz0HGx2K32eqUep0l588a9tpKScIyc7j+zsPN54t0WRcwPEbz7B9lkxAJw5kkbzZ+tw9lg6sesT8QvxpuWL9UiKS2X9l3sASDuRSe2IytSNrEL0b0fZszAOTz8PWg1ogMPHzsbJe0ncnQxWaPl8PQIq+LocK6rcc1lsfn8KueeysPt4Ef7yI2wb9wPnUs4SVKMSYY9FAHBi6z4OzvwVwzCo3aczAVUr8Me4H8g4mYzVbiN84MN4+HkXGMs8lcKuL38CIONEElUiWlI18u4i5wZI3PIH0bPnApB29Bh1n3ycg/MWYLXZsPt4c/uAF7F5OgA4tm4Du776hrafjcu//5/HTvyxnehZczGMPOo89jCB1asSPWceCRs24x1ShobPP4PVXuRDIgCxv/1C3PLFGHm51H7oSTaM+Sd+t1TGavfgzmGjyMvJYdWbAzgTG8M970/Ar/wtGHl5bP50FBknE7HY7TR+6Q0cfv4FxjJPnWD71/8GIONEItUiulE94m/Fkhtg968z2LN8BkZeHnXbPcTOJd8BkHQkmnueHUGF2k2YN/IprDY7nj7+3Dfo39g9vYjduoJNM/+NYeTRss8bBN9am5lvPMCp2D30+mAhQeWrkJIQy+JxA7BYLPgFl6d9v4+w2op+TARYuuIHlvz2A3l5uTzWayjvffgElSrUxG538N7r0wGYMfdT1m5cQNkylRjY9xPsdg82b1vOtDkfY+Tl8fdH38ZqtTLxP28AkHgynqj7n6Zrp3/w9IDmlA4KBeD5p0ZTuWKtYsl9waTlE1i47Wem9/uJHzdMY+aG6eTm5fLRI/8iJy+HrmM7USO0Jh42D77p+wO7juzg7VlvAnAkKZ4nWv2dJ1s/w9OT+rDuwBr+3edzWtZqBUCbES0pG1AWgHd6jKRmueLJfjzlBI9+/gr7jh8ietQSsnJzePrr10k/l0mAty8T+7xLQsopOo39OzVDq+Cw2/mh78ecSk3m8S9exW6zE+Dlx4TH3yE9K6PAmLfDk38tm8qi7SupWLocH/d+Aw/b9f+MFvmnO8jXlx/7D6HPhI/yx1qH1WP8E33zvz5xNoXV+3Yxb9Awxv0yjwV/bKJFzbCrGmtfL5zJq35ler/XsFmLd0Iq0MfBd8/fzTOT1uSPtaxVlo8fa5r/td1q4fOnWvB/c3fkj+08koyH3cr0fq2ZtTGW2RtjebxVDX7sfw9Wq4WPFuxi6c5j3NfwlgJjEeEVi5y7YqgvY4c4X8g/+HIbPy07TFi1QB6OrMl38w6wacdJypT2IuNcDh8Mbs4n3+xgb0wygf4OwuuUYfDTDfPXtTcmmeycPN5/tRk/Loph/R+JtAh3/lDP+zWWGpUDipz3UrXrBfPkP+oDkJaWzfMDw/H28WD29P3s+OMEDcKdP5S/LY2jchV/AGw2C0/+oz6BQZ6s/DWeNSuPcm+HyvR8NIwyIT7s2nGKpQsP06N3Lf7+fAMAtmxMIPbQmWLLXfH2ECreHgLAvMFrCa4WwL7F8XQa0YztMw8Suz6RKneW4/53nM+dpSM3U6lxCHk5eez9JY77323C4TUJ7Psljpptb+HkgTN0GtmMhN1J7FkYR8MHqhUYa/pkWJFzn9iyl6DbKlHzwfYcmLGUY6u24l+lPOF/e5idn8/mTMxRfCuEEPfLOpq+9TSW88U2JToeq91Gi3f7cuS3zRxZsYXStasUGKvauSXN3/kHABtHfk3ZxrWLnPmCsuENKRvufK6uHvIWZRrUo1yzxlisVvZNn0ni5i2Ub+F8s3F8zXq8goMvu/+lY7nnsohdvIxmw17Lf4znUlI4tXM3d777JtGz55KwYVP++ooi49RJTu3cxl1vvQ9AeuJxQhrcwR39huQvY7HZaPrq2+ya8nn+WMqhaKx2Oy3fHkvcyqXEr1xKcO36BcaqR3Sn5fAPAVg3ahihtzcvcuYLUk8d5+iudXQb/n3+WK3W3QCYNrgLlRq0xO7wosd7P2KxWln3w1hiNi2h6h3t2PHLVKLemppfYAzDIOK1z1n9zcj8dXn6BhA59Cs8fQNYM3U0hzcvo2qT9kXOffL0Mbbv+p2Rw2YCkJAYS3j91rzywvj8ZZJTTrBt5yrGDP+Z6XPGsWbjfJre3oEFS/7De6/PwGa9WLxGvTUHgLfff5Smt3cAIDAgOH+8uJ3LOceuIzsBOJ58jPXRa5n63PT82+NPx9GyVis+euRf+WN1bqnH9y84H+/Tk/rQpo5zP77XYxTfrvnmsvUH+5XOX7Y4BfkEMP25cTwxyfnc/nX3Wm6vXJdB9z3JR798za+711KnQk1a12rCvx795yX38+enfp9htVoZs3ASi3etJqJB6wJjLao3YvX+zfzU/zM+WfINC7avoEujNtedt8gNwsvDQZDP5e9EV+/bTeQH7/DZ0gUA/HE4hjtrOg+ErcPqsuHggase2xizH6vFQq9P3+e5rz8j7VxmUSNfkt1GoI/jsrE1B07Q4+PlfPHrfgAsFgshAV6XLVMu0Ju8PAOAMxnZBPl6YrNa8mcncg2DKiF+LseKg91+8dvm4WElrFoQmedyAUjNyMHfz4M9B5O5vU4ZAMLrlGF3dDIA2/aeYtCotcz8xTlbcfxEBlUrOotFtcr+7IpOApyzSGVKeeHtVTzveC/Yu/s0Y95dz5KFh/H19cDbxwNwlhrL+X11ND6VoFKeeJ7ftofDRmCQp3M5uwXL+YdfJsSnwH0v2LopkfDGocWaHeDs8XS8Ax0kx6ZSrm5pAMo3DCZxb3L+MtmZOWQkZxFQ3pczx9IpVdkfq82av5zdy47Dx05erkFWWg6e/h4ux4qDT2gwuZnZzlxpGWQkJhFwa3kAAqpWIGnvYZL2HQarhQ3vTmLrx9+Tk5mFV3AgxvnneHZ6Jg5/H5djF+RkZnEu+Sy+5csUS+5LpSck4ggMwMPXB8v5Nz1Gbh4+5coBkLh5K2Ua1MNiufgc+PNY0r79WKwW1o8YzdZx48nJzCQlOobgus7jTZn69Ujau79Y8ib+sQEjL4/Vw19h26RPMPLyOLljKyuHvUT0vBmA87jiFVTqsvt5lS6DkZcHQHZaKg7/AJdjF+RkZpCZnIRf+VuKJTdA7NbfyMvLZdZbvfjt8zfJy3UeV1KOH8YnsAwOb1+sNtvF70NeHkHlq3Js3yYsVis/vfsYv3zcn+zMdCwWCz5BIZc/Rr8gPH2dj8Fqs2OxFs/szuY/lpGXl8uQd7oz/qvXyMvLZdvOVbzyVmdm/fwZAPsPbqV+nbsAaFS/Nbv3bWT3vo1YrFbeHNmL9z99jszMtPx1ZmamcTo5kQrlqgFwNjWZV/4ZySefDyIrq/hehwCmrf2OvzV9EIAVe5eTm5fLw/9+gLd+fJ3cPOf3YO2B33lgXBSTlk+47L7p59I5cSaRKiHOMx9lAwse95LTk3nwk64MnfYK57KL8zXUkyCfi8/JKmVuIT0rA4CUjFRK+QYCsPrAZqLG9WXCcmeRtlltWM8/h3Lz8qhWpqLLsT/i9nBnjXAAWtVqwqaY7UXKW+zX8IQGBLHmn6OZ9dJQVuzZyc74WFIy0vH38gbA38uHMxnpVz124swZElKS+f6FV2hSrQaTV/1a3JHzlQ30YvnrHfn+hVas2pfI7iMpLpcr7edJZnYubUb8wpRVB7m/YQUAth4+TecxS/l93wkqBfsWOlYc1mxN4Nk3V5J8JovqlQLYHZ3MM2+uZP+hFOpUL0Vaeg4+3s7C4ONtJy0jm9KBnkx6rxWjX27Klt2nOBh3horlfNm+7zQAf+w+TWp6DgCzlxyiS5tbiy0vQGCQJ2+PvosBQxqzZ+cp4mPPApCclMnunaepU8/5bnzposPc275ygftnZuawclk8TVuUzx/LyzNYMOcgre69OHOWm5PH0bhUKlcp3tkpgMNrE6jcLJSstGw8fJz71+FjJystJ3+ZI5tPcku484Xf1XI2Dyt+od7MenEl677YTc22FV2OFQffCmVI2neYFf0/ICU6Hv9by3F610EATu2IJjstg6zks5xLOkOTN56iVK1bif1lLQ5/X3KzsvntxTHELlxDueb1XI5dcGLzHkLCi3eK/4Jj6zZQrlljAJL3R7Nq8DBO7diFT1nni2n88pXccvddl93nz2PnUlLITEqm6dBXKVWrJrGLl5Gdlo7d23m8sft4k52eXix5z6UkkZeTzV1vvY/N04vk6L20Hfc1d/3zA05s20zK4YMu7+fpH0Bu1jmWvvQkh36ZS/lmLV2OXZC4ZQOhjZoUS+YL0pNPkJeTTbfh32P39OLghl8AiF67kGrN7stf7vj+rfzwSgTx21cTULYSGcknSUtKpMsbkylfqzE7fpl6xe2knj5O3B8rqdyoVbHkTko5QXZONiOHzcTT4cO+g1v5fOxa/u/N2Wzd8Rsxh3eSmnYGH2/nmztfH3/S0lNITjlBUlICbw/5njq3NWH+0sn569y4dSmNL5lNGDN8Hu//cy5ly1RkwSXLFVV2bjZrD/zOnTWd39uTZ0+QnZvN1Oem4+3wZvGOhYQElGXZkNV89/yPrN63kt1Hd+Xff/nuZbQOu/eK25j+4hymvTibW0pV5Ns1U4ot+59VDanEpkM7aPV/D/NH3B6aVKlPaGAwq4f+wI/Pf8KKfRvYdfQAAJsP76LDB0+yev8mKgdXcDl2JiMVfy/n62aAlx8pGalFylfshcfTwwNfTy/sNhvt6zdiz7F4Arx8OJvpbH2pmRkEePtc/Zi3N82q34bNauXuWnXZf/xocUe+mN1uw8fTjt1mpW3dcuw95rrwrNiTQGk/T5YN7cBL99dm4jLnO8NGt5Zm3stt6digAtPWHip0rDi0aBTKhLfvpkwpL+Yuj6VZw7JMfPtumjYIYdnao/h420nPcL4Ip2fk4OvtgcPDhpenHZvNSrMGIRw+mkr1ygFUucWPV99fR3pmDqUCHBxJSMPHy06gv+MvUlwbDw8rnue3X79RCEfjU8nOzuPriTt45Mk62GxWEo6n4e1tx+9P2zYMg8lf7CTqgRr4+F6c/Zjx7V6at6xASOjF2Ya9e5KoWfvyd8/FJW7jCSo1DcHDx4Ps8+UwOz0Xh+/FmbDYdYnc2sx5au7y5XJw+NpJjk/lzLF0un96N/e83JDN3+53OVYc4n/dRGjj2rT6eBBlb69NTsY5cs9ls+6tiVg97HgG+WP38aJU7apYbFaC61cnLT6RE3/swxHgS+tPXqZmz/YcnPOby7ELEtbtoFyzeldIcv0SN24htPHtAATVrE7LUe9Qrllj4n79jZPbd1KqVk2sHhf3v6sxDx8fSofVcj7GenVIPXIUu483ORnO401ORgYePj4UBw8fX8rUdZ6KC6nXiNTjR7F7ecCkvFQAABFgSURBVGO12Qi9ozlnY2NcP85tm3AEBNH2oy8Je+Axon+a7nLsgmPrV11WgIqDwyeAW+o4T+tVrH8XSfHOF6eYjUuo2vTiqadyNRvR8/2fqdbsPnYtm4bDx58KtZtgtdmoWP9OTscX/vzNzT7HknEDafPcKKxFuB7jUr4+AdSvcycADeu15FhCDF5evthsdpqGd+BQ3B58ffxJz3C+yUrPOIuvTyC+Pv7UCWuGzWqjYb27iTuyL3+dv2+Yz51NI/K/9vdzHlNaNI3gcNyeYskNMGvjDKLu6HZxO14BNKvuPE3ZouZdHEjYj6fdEx9PH+w2O23qtmffsYvb/2X7fDo26HTFbQT5OrN3bHD/ZfctbtPWz6d9vZaseG0q7ercyYyNi/C0O/D19MZus9O+zl3sOeYs/LffWodfBn3J/Q1a8d26eS7H/L18OXt+1u1sZhqB3kU7S1LshSf1fGEBWB+9nyplytKoSlXW7Hfu5N/27KBx1RpXP3ZrNfadLzk74g5TOTiEGyX1/NQ/wMaDp7i1jOudaxgGQedPhZX29eRMRjZZOXn5t/t7eeDlYXM5VhyysnPz/+/jZcfX247/+RIQ4OcgLSOb2tWD2LL7FABbd5+idrUg0jMvzkLsPJBM+fOnhB6OrMnoV5rh7+tB0wZliYk/y75DKbw+dgMx8WcZ983OYsmdmXFx+9H7kwkJ9Wbqlzu5p11lKtzi3NdH41I5FJPCuPc3cSTuLN9+vRuAuT9GU71mEGF1Ll6nsfq3eLBA85YVLtvO1o0JhN9RtlgyXyo96RxWuxUvfwdlagSQsNM5M3Z02ylCbgsCIC8nj+T4VEpXdc4uBVbwITkulbxcg6PbTjuXM8Dha8diteAZ4CA7Pdv1WHEwDDz8nN9nR4AvOennqPt0V5oNfwaL1UJIo9sIrFGJtPhEAM7EHMW7bGkwDByX3i8t0/UYkJeTS2p8IgFVK7gIUDSZSclY7XYc/v7kZV98/ti9vbE5HJyNiydhw2bWvzuKs/Hx7P1uusuxwOrVSD3iPI6cORSLT9kQgmpU49RO5/Pr5PadBN1Wo1gyl76tbv4sTsqhaLwvOWad3rsTn3KF7CfDwOHnnIFwBASQnZ7megzIy8nh7JFYAqtUL5bMF5QPu4OTh53H4JMxOwkoW4m0pERsdg+8/Z0vmrnZWfnLO3z8sDs8Ca3RkNPny9GJmJ0ElC04Q3vBsvGvUf/+xyld6bZiy137tibExDqPUwcP7aBM6Yv7eNe+9ZQPrcJt1cPZsft3ALZsX0FYzTu4rXo4cUec5Sz60HbKhThz5+RkE3dkH9VudZb47JwssrPPOde3dx3lQ6sUW/aDidFMWf0fHp/wEPuO7yMp/TS7jzqfl7uP7KRS6cqkZl6c2dgYs57KZZzbz87N5kDCfurcUrfQ9WflZHEu59z5+27g1jLFl/3PDAxKnT/FVdo3kDOZqaRecppwQ8w2qgTfQlbOxeObv5cvXh6eLscaVa7NmugtAKzYt4HbqxTtTVWR63V2bg69Ph3DzvhYen46muY1arFo2xYcdjvNa9TijqrOg0jzmmF0/uAdKpYK5tk29zlvv8qxO2uG0eXDd/F2OPjsieeKGvmS7Hk8/tkqdh1J4dHxq2hWvQyLdxzDYbfStHoZwqs4r9F47qu1bDh4ipgTqfyj7W20qVOOaesO0/OT38gzYEzvO9h1JJkRc7ZjsVgI8vHgo0ebuBwrDpt2nGTmYue7xAplfflbhyqM/PwPlq45it1mYeizjfD3c+DwOMKgUWupXimAWtWCWL8tkcmz9+PhYaVezVKEVQsiL89g8Jj12KwWGtUOJqya84W75R3O6yNeGb2Ofo8W/sN0LfbvS2Lujwew263UqFUKIw+2bErk1KlMli46TJsOlQlvEkp4E+c56A9GbKB3n9okJ2Wy6OcYqtUMYuumRBo3K0frtpX47j+7qVItkA9GbOC2sFJEdq+BYRjEHEih12PFd/HsBXHrE6nc1Pni5R3kSWidUswfug7fEC/qdHae/ju2/TTl618sZVa7ldvaVWTBG+vx9LU7f0vL1wMPLzvzX1+HkWvQ9Kkwgir5FRgrDhVahbPlg6kc+W0zFpuNhi8+yNphn2GxWLjlnjvwCnaeYy9dtypr3hiPzeFBowG9sft4Er90I2uHfYZhGDR44UG8Q4IKjAGc2n6A4PrFUxb+LGHjJkKbOGd3zhw6zO5vvgOrBYefH41e/Ac2T0+qduoIwO9vvE2thx4AcDlWuk4Ya958B5vDQaP+z+Pw9yO4Thi/v/E23mWCqdrpPhcJrl1g1RrYHJ6semsgDv9AKrVuz/JX+2L18CC4dn1Kn79OccOHb3Nqz07Sjh+hRtSDhN7enMPLFrLqrYFgGIQ/9wreIaEFxgBO7thCmXrhxZL3UiFV62J3eDFz2IN4+ZeiUeTf2b1sGlWbdshf5sShXaz+z3tYrFa8/IJo3/8jPDy9uaVuc358owd2hzcdB3wCwIIxfTm2ewMpR2O4vVtfvAODiV67kLMnjvDHvEk0jHiS6s2Lvt+rV6mPp4c3g4dHEeBfmratetJvSFs87J7UDWtOWM07AKgX1oKX34ogJLgiXTs9i4fdQf3ad/LKPyPx8vTm1Red18f8sXMlDete/G3D1NRk3vy/Xnh5+eLvG8TLl1wMXVSvRb6R//8HxnWhX4eBvDdnOL0+7U4p39I82foZVu9byYcLRuGwe9KkWjPCb3X+TPy+fxUtal4+y/fPmW+wbOdiluxYRO9Tj9G+/n08MaE3Pp6+BPoEMfbhT4ste3ZuDr0nDGTX0QP0+mwAQyP+wegFnzN9w0I8bHYmPP4Oaw/+wej5n+Owe9CsWkNur1KXzYd38fZPn2K1WCnlE8Anj7zJjiP7C4z5OLxoXq0RXT7+B7eUCuWZ1j2LlNdiGIZxrXc6Mf7GnQO8HiF9H7mq5WLH9bjBSa5d5X4zrmq5RZOuPGVZ0jo+Nf+qlpvwTccbnOTaPfvooqta7olZxfMCWFy+6rbwqpaLmPX+DU5y7X7u9spVLdd5xpWv/Shp83o8fFXLdZ2x9AYnuXaze7S9quX6zYq7wUmuzbhula5quQU/nLzBSa7d/T2v7qL9Qx8dv8FJrk2Vl8pd1XIJH6/564VKWGj/q//TI1csPPv37ycnJ6ewm0VERERuGna7nZo1a7q87bpmeERERET+m+ijJURERMT0VHhERETE9FR4RERExPRUeERERMT0VHhERETE9FR4RERExPRKrPCsWLGCjh070r59eyZOnAjAlClTaN++PbVq1eL06dMlFeWauMo9aNAgOnbsSOfOnRkyZAjZ2cX0MQDFzFX2oUOH0qVLFyIjI+nXrx9paWl/sZaS5yr3Be+++y7h4cX/F2aLi6vsr732Gm3atCEqKoqoqCh2797t5pQFucptGAZjx46lY8eO3H///UyeXHwfmFicXGXv3bt3/v5u2bIlzz1XfH+hvbi4yr1mzRq6detGVFQUDz30EIcPH3ZzSteulL1z584MHjz4pvwbbkOGDKFFixZ07tw5fyw5OZknnniCDh068MQTT5CS4vozFN3JVe4FCxYQERFBWFgY27cX7VPEbyRX2UeNGsV9991HZGQkzz//PGfOnCmZMEYJyMnJMdq2bWvExsYa586dMyIjI439+/cbO3fuNOLi4ox7773XOHXqVElEuSaF5V6+fLmRl5dn5OXlGQMGDDCmTp3q7qgFFJb97Nmz+cuMGDHCmDBhghtTFlRYbsMwjG3bthkvv/yy0ahRIzendK2w7IMHDzYWLFjg7niFKiz3jBkzjFdeecXIzc01DMMwTp486eakBV3p+XLBCy+8YMyaNctNCV0rLHeHDh2MAwcOGIZhGFOmTDEGDx7s5qQFFZa9VatWxsGDBw3DMIyPPvrImDZtmpuTFrR+/Xpjx44dRkRERP7YqFGj8o+DEyZMMEaPHu2ueIVylfvAgQNGdHS08cgjjxjbtm1zY7orc5V95cqVRnZ2tmEYhjF69OgS2+clMsOzbds2br31VipVqoTD4SAiIoKlS5dSp04dKlasWBIRrkthuVu3bo3FYsFisdCgQQMSEhLcHbWAwrL7+Tk/pNMwDDIzM92csqDCcufm5jJ69GheeeXqPqLAHQrLfrMrLPd3333H888/j9XqPEwEBwf/xZpK3l/t89TUVNauXUu7du3cmLKgK+VOTU3N/7ds2eL/ENyicpV90aJFeHh4ULVqVQDuuusufvnlFzcnLahJkyYEBgZeNrZ06VK6du0KQNeuXVmyZIk7ol2Rq9zVq1enWrVqbkp09Vxlb9myJXa786M8GzVqxPHjJfNRGyVSeBISEihX7uJndYSGht6UJeHP/ip3dnY2c+bM4e6773Z1d7e6UvYhQ4Zw1113cfDgQR599FF3RXSpsNxTpkyhbdu2N+ULwAVX2udjx44lMjKSESNGkJWVVdgq3KKw3HFxccyfP5/u3bvz97//nUOHDrkvZCH+6md0yZIltGjRIr/o3ywKy/3ee+/xzDPP0KpVK+bMmcMzzzzjxpSuucp+8uRJcnNz80+tLFy4sMRexIrq1KlT+ceVkJAQTp065eZE/1t+/PFHWrVqVSLb0kXLRTB8+HAaN25M48aN3R3lmowcOZKVK1dSvXp15s+/ug8BdaeMjAwWLlzII49c3YfE3mwGDhzIwoUL+fHHH0lJSSlwXdLNKisrC09PT2bOnMmDDz7I0KFD3R3pms2bN4+IiAh3x7hqX3/9NRMnTmTFihV0796dkSNHujvSVbFYLHz44YeMHDmSHj164Ovrmz8z+N/kwsy9lIzx48djs9no0qVLiWyvRJ6RoaGhl7X9hIQEQkNDS2LTRXKl3J9++imnT59myJAh7op3RX+1z202GxERETfdtLOr3JUrVyY2NpYOHTrQpk0bMjIyaN++vRtTulbYPi9btiwWiwWHw0H37t1vugsMC8sdGhqav5/bt2/P3r173RWxUFd6np8+fZrt27dzzz33uCld4VzlDg4OZs+ePTRs2BCATp06sWXLFndFLFRh+zw8PJxvv/2WGTNm0KRJE6pUqeK+kNcgODiYxMREABITEyldurSbE/1vmDlzJsuXL2fMmDElVjJLpPDUr1+fQ4cOERcXR1ZWFj///DNt2rQpiU0XSWG5p0+fzqpVq/jwww9v2ncxhWW/8FsfhmGwbNmym+4csKvc7dq1Y/Xq1Sxbtoxly5bh7e3N4sWL3R21gML2+YWDqWEYLFmypNBP8nWXwnK3a9eOdevWAbB+/fqb8gXsSseWRYsWcc899+Dp6enmlAW5yt22bVvOnj1LTEwMAKtXr6Z69epuTlpQYfv8wqmgrKwsPv/8c3r16uXmpFenTZs2zJ49G4DZs2fTtm1bNycyvxUrVvDFF18wfvx4vL29S2y7JfZp6b/99hsjRowgNzeXv/3tb/Tt25fJkyfzxRdfcPLkSUqXLk3r1q157733SiLOVXOVu06dOlSoUAFfX1/A+e73hRdecHPSgv6c/dlnn6V3796kpaVhGAa1atVi+PDhN931Da72+aXCw8Nvyne+4Dr7Y489RlJSEoZhEBYWxvDhw/OfOzcLV7nPnDnDyy+/zLFjx/Dx8WH48OGEhYW5O2oBhT1fHn30UZ5++ukSuz7gWrnKvXjxYsaNG4fFYiEwMJARI0ZQqVIld0ctwFX2UaNGsXz5cvLy8njooYfo06ePu2MWMHDgQNavX09SUhLBwcG8+OKLtGvXjpdeeoljx45RoUIFPvroI4KCgtwd9TKucgcFBfHOO+9w+vRpAgICqF27NpMmTXJ31AJcZZ84cSJZWVn5+7lhw4a8/fbbNzxLiRUeEREREXe5Oc/HiIiIiBQjFR4RERExPRUeERERMT0VHhERETE9FR4RERExPRUeERERMT0VHhERETG9/weDtVCQfkQOpwAAAABJRU5ErkJggg=="/>
          <p:cNvSpPr/>
          <p:nvPr/>
        </p:nvSpPr>
        <p:spPr>
          <a:xfrm>
            <a:off x="460374" y="160337"/>
            <a:ext cx="5988133" cy="59881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 name="Google Shape;122;p10" descr="data:image/png;base64,iVBORw0KGgoAAAANSUhEUgAAAjwAAAEGCAYAAABhBk/MAAAABHNCSVQICAgIfAhkiAAAAAlwSFlzAAALEgAACxIB0t1+/AAAADh0RVh0U29mdHdhcmUAbWF0cGxvdGxpYiB2ZXJzaW9uMy4yLjIsIGh0dHA6Ly9tYXRwbG90bGliLm9yZy+WH4yJAAAgAElEQVR4nO3dd2AUZeLG8e+WbHqBEAIISJXQiVIVQalKCAEOBbGhnnpYQEBFUPSwwA9EUfQOQVEPwQJIEaRIESnSi/QWAkkoCSUJpJE2vz8WApgNAglZbu75/AN5d3bm2clm9tl3JlmLYRgGIiIiIiZmdXcAERERkRtNhUdERERMT4VHRERETE+FR0RERExPhUdERERMT4VHRERETE+FR6QE1K5dm6ioKLp06UK3bt3YvHkzAAkJCfTr1w+AmTNn8vbbbxfbNmfOnEnz5s2Jiorivvvu4+uvv77udS1ZsoQDBw5c8/3Cw8Ndjvfq1eu6sxRFYXkuNXPmTGrVqsXvv/+eP7ZkyRJq1arFwoULr2u769aty/+eA7z22mvXvS4RuT4qPCIlwMvLizlz5vDTTz8xcOBAPvzwQwBCQ0MZN27cDdtup06dmDNnDt999x3jx4/n2LFj17We6y08hfn++++LbV03wm233cbPP/+c//W8efMICwu77vWtX7+eLVu2FEc0EblOKjwiJSw1NZWAgAAA4uPj6dy5c4Flli9fTs+ePTl9+jSrVq2iZ8+edOvWjX79+pGWlgbAmDFj6NSpE5GRkYwaNeqK2yxVqhS33norJ06cAGDOnDn06NGDqKgo3nzzTXJzcwHnDMjYsWPp0qULDz74ICdPnmTz5s0sW7aM0aNHExUVRWxsLLGxsTz11FN0796d3r17Ex0dDUBcXBw9e/YkMjKSsWPHFprnwkzLunXrePTRR+nXrx/33XcfgwYNwtXfQi1se8uWLeOBBx6ga9eu9OnTh5MnTwKQlpbGkCFDiIyMJDIykkWLFuWv68+Pz5XGjRuzbds2srOzSUtLIzY2ltq1a+ffvmbNGrp27UpkZCRDhgwhKysLgDZt2jBu3Di6detGZGQk0dHRxMfH8/333/P1118TFRXFxo0bAdi4cSO9evWibdu2mu0RKQEqPCIlIDMzM//U0htvvMFzzz1X6LKLFy9m4sSJTJw4EYDx48fz1VdfMWvWLOrVq8dXX31FUlISixcv5ueff2bu3Ln07dv3its/evQo586do1atWkRHR7NgwQK+++475syZg9VqZe7cuQCkp6fTsGFDfvrpJxo3bsy0adO4/fbbadOmDa+++ipz5syhcuXKDBs2jGHDhjFz5kwGDx7M8OHDAXjvvfd46KGHmDt3LmXLlr2qfbNr1y6GDh3K/PnziY+PZ9OmTQWWKWx7d9xxB9OmTWP27NlERETwxRdfAPDvf/8bPz8/5s6dy9y5c2nevHmhj88Vi8XCnXfeyapVq1i6dClt2rTJv+3cuXO89tprjB07lrlz55Kbm8u3336bf3upUqWYNWsWvXr14ssvv6RixYr06tWLPn36MGfOHBo3bgxAYmIi3377LRMmTOCDDz64qn0lItfP7u4AIv8LLpzSAtiyZQuDBw9m3rx5BZZbu3YtO3bs4Msvv8TPz49ff/2VAwcO8NBDDwGQnZ1No0aN8Pf3x9PTk6FDh3Lvvfdyzz33uNzu/Pnz2bBhAzExMQwbNgxPT0/WrFnDjh076NGjB+AsY8HBwQB4eHhw7733AlCvXj1Wr15dYJ1paWls2bKF/v37549dmOHYsmULn3zyCQBRUVGMGTPmL/dNgwYNKFeuHABhYWEcOXIkvxT81faOHz/OgAEDOHHiBFlZWVSsWBFwzsBcOG0IEBgYeNWP74KIiAgmT55MamoqgwcPZsKECQDExMRQsWJFqlatCkC3bt2YOnUqffr0AaBDhw7561+8eHGh62/Xrh1Wq5UaNWoUOtMkIsVHhUekhIWHh5OUlMTp06cL3Fa5cmXi4uKIiYmhfv36GIbBXXfdddmL9wUzZsxgzZo1LFy4kClTpjB58uQCy3Tq1Ik333yT7du389RTT9GmTRsMw6Bbt24MGjSowPIeHh5YLBYArFZr/qmuSxmGQUBAQH6B+7ML979aDocj//82m63ANq+0vXfffZc+ffrQtm1b1q1bx6effnrFbV3N47ugQYMG7Nu3D29v7/xyczU8PDyuav2XPm4RufF0SkukhEVHR5Obm0tQUFCB2ypUqMC4ceMYPHgw+/fvp1GjRmzevJnDhw8DzlMyMTExpKWlcfbsWVq3bs3QoUPZu3fvFbdZv359unTpwuTJk2nRogWLFi3i1KlTACQnJ3PkyJEr3t/X1zf/2iE/Pz8qVqzIggULAGch2bNnD+Ascxcu9v3pp5+uYa8U7krbO3v2LKGhoQDMnj07/z533nknU6dOzf86JSXlurY9aNAgBgwYcNlY1apVOXLkSP73ZM6cOTRp0uSK67l0/4mIe6jwiJSAC9fwREVFMWDAAEaNGoXNZnO5bPXq1RkzZgz9+/cnNTWVkSNHMnDgQCIjI+nZsycHDx4kLS2NZ599lsjISHr37s1rr732lxmefvppZs6cSbly5XjppZd48skniYyM5Mknn8y/mLkwnTp1YtKkSXTt2pXY2Fjef/99ZsyYQZcuXYiIiGDJkiUAvP7663z77bdERkaSkJBw7TuqEIVt74UXXqB///507979sgLZt29fzpw5Q+fOnenSpQvr1q27ru22bt06//qfCzw9PRk5ciT9+/cnMjISi8WSf8qxMPfeey+LFy++7KJlESlZFsPVr0SIiIiImIhmeERERMT0VHhERETE9FR4RERExPRUeERERMT0VHhERETE9FR4RERExPRUeERERMT0VHhERETE9FR4RERExPRUeERERMT0VHhERETE9FR4RERExPRUeERERMT0VHhERETE9FR4RERExPRUeERMJCs3x90RXLpZc4nI/w6LYRiGu0OISPGJmPW+uyMU8HO3V9wdQUT+x2mG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G4KWbm57o5QwM2YSUSuj93dAUREABw2G51nTHV3jMvM6/GwuyOISDHRDI+IiIiYngqPiIiImJ4Kj4iIiJieCo+IiIiYngqPiIiImJ4Kj4gL2blZ7o5QwM2YSUTkv4V+LV3EBQ+bgydm3efuGJf5qttCd0cQEfmvpRkeERERMT0VHhERETE9FR4RERExPRUeERERMT0VHhERETE9FR4Rkf9R2bmGuyMUcDNmEnPQr6WLiPyP8rBZ6Dcrzt0xLjOuWyV3RxCT0gyPiIiImJ4Kj4iIiJieCo+IiIiYngqPiEgRZOXmujuCSzdrLhF30UXLIiJF4LDZ6DpjqbtjFDC7R1t3R7hhcnMNbDaLu2MUcLPmEicVHhER+a9is1lY8MNJd8co4P6eZdwdQa5Ap7RERETE9FR4RERExPRUeERERMT0VHhERETE9FR4RERExPRUeERERMT0VHhERETE9FR4RERExPRUeERERMT0VHhERETE9FR4RERExPRUeERERMT0VHhERETE9FR4RERExPRUeERERMT0VHhERETE9FR4RERExPRUeERERMT0VHhERETE9FR4RERExPRUeERERMT0VHhERETE9FR4RERExPRUeERERMT0VHhERETE9FR4RERExPRUeERERMT0VHjkhsnJzXJ3BJdu1lwiInLj2N0dQMzLbnMw4ZuO7o5RwLOPLnJ3BBERKWGa4RERERHTU+ERERER01PhEREREdNT4RERERHTU+ERERER01PhEREREdNT4RERERHTU+ERERER01PhEREREdNT4RERERHTU+ERERER01PhERERKSF5OYa7IxRwM2a6EfThoSIiIiXEardw6KPj7o5xmSovlXN3hBKhGR4RERExPRUeERERMT0VHhERETE9FR4RERExPRUeERERMT0VHhERETE9FR4RERExPRUeERERMT0VHhERETE9FR4RERExPRUeERERMT0VHhERETE9FR4RERExPRUeERERMT0VHhERETE9FR4RERExPRUeERERMT0VHhERETE9FZ7/Ark5We6OUMDNmElERKQwdncHkL9msztYNKmTu2NcpuNT890dQURE5Kpphk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rsjIyXN3BJeuJZf9BuYQERERE7DYrSR8vMbdMQoI7d/iqpfVDI+IiIiYngqPiIiImJ4Kj4iIiJieCo+IiIiYngqPiIiImJ4Kj4iIiJjeNRceIyf3RuQokqvJZORklUCSa3ez5hIRETGTa/47PBa7jRPjp9yILNctpO8jf7mMxe4gdlyPEkhzbSr3m+HuCCIiIqanU1oiIiJieio8IiIiYnoqPCIiImJ6KjwiIiJieio8IiIiYnoqPCIiImJ6KjwiIiJieio8IiIiYnoqPCIiImJ6KjwiIiJieio8IiIiYnoqPCIiImJ6KjwiIiJieio8IiIiYnoqPCIiImJ6KjwiIiJieio8IiIiYnoqPCIiImJ6KjwiIiJieio8IiIiYnoqPCIiImJ6KjwiIiJieio8IiIiYnoqPCIiImJ6KjwiIiJievairuB4chIPj/+AfceOEjP2c44mn+a+0f/ktnIV8LDZmd5vMACfLv6Zhds2U7F0MJ889gweNvtVjy3fvZ1xi+aSZxgM/1tvGlauWuQHDpCQksETE3/nwPEz7BodxbHkDLp++Cs1yvnjYbMy5bm7yc7N44Fxv7H3aAoLXm1HlRA/8vIMBkzZwNHkDDxsFj59vBkAT33+Ox42K/7eHvzr8WakZ+UUGPNy2Iqc+9CRs3w8eQdWq4UKIT48/3Ad3vtsK5nncvH1sTP02UY4PGxM+H43+w6nUKNyAH0fqsPxk+m89N4aKpX3w8NuYcTApgD8+9tdxMSfpXyIN/0fr4/NagFg/+EUXnznd36e0BGbrejd+OSJDEYNX0e5Cr7Y7VYefqI2X0/YARYoVcqLJ/5RH+v5bcceOsOIN9fyr6/akZ2Vx/iPt5Kbm4e3l52nnmuAl7edf324mYz0HGx2K32eqUep0l588a9tpKScIyc7j+zsPN54t0WRcwPEbz7B9lkxAJw5kkbzZ+tw9lg6sesT8QvxpuWL9UiKS2X9l3sASDuRSe2IytSNrEL0b0fZszAOTz8PWg1ogMPHzsbJe0ncnQxWaPl8PQIq+LocK6rcc1lsfn8KueeysPt4Ef7yI2wb9wPnUs4SVKMSYY9FAHBi6z4OzvwVwzCo3aczAVUr8Me4H8g4mYzVbiN84MN4+HkXGMs8lcKuL38CIONEElUiWlI18u4i5wZI3PIH0bPnApB29Bh1n3ycg/MWYLXZsPt4c/uAF7F5OgA4tm4Du776hrafjcu//5/HTvyxnehZczGMPOo89jCB1asSPWceCRs24x1ShobPP4PVXuRDIgCxv/1C3PLFGHm51H7oSTaM+Sd+t1TGavfgzmGjyMvJYdWbAzgTG8M970/Ar/wtGHl5bP50FBknE7HY7TR+6Q0cfv4FxjJPnWD71/8GIONEItUiulE94m/Fkhtg968z2LN8BkZeHnXbPcTOJd8BkHQkmnueHUGF2k2YN/IprDY7nj7+3Dfo39g9vYjduoJNM/+NYeTRss8bBN9am5lvPMCp2D30+mAhQeWrkJIQy+JxA7BYLPgFl6d9v4+w2op+TARYuuIHlvz2A3l5uTzWayjvffgElSrUxG538N7r0wGYMfdT1m5cQNkylRjY9xPsdg82b1vOtDkfY+Tl8fdH38ZqtTLxP28AkHgynqj7n6Zrp3/w9IDmlA4KBeD5p0ZTuWKtYsl9waTlE1i47Wem9/uJHzdMY+aG6eTm5fLRI/8iJy+HrmM7USO0Jh42D77p+wO7juzg7VlvAnAkKZ4nWv2dJ1s/w9OT+rDuwBr+3edzWtZqBUCbES0pG1AWgHd6jKRmueLJfjzlBI9+/gr7jh8ietQSsnJzePrr10k/l0mAty8T+7xLQsopOo39OzVDq+Cw2/mh78ecSk3m8S9exW6zE+Dlx4TH3yE9K6PAmLfDk38tm8qi7SupWLocH/d+Aw/b9f+MFvmnO8jXlx/7D6HPhI/yx1qH1WP8E33zvz5xNoXV+3Yxb9Awxv0yjwV/bKJFzbCrGmtfL5zJq35ler/XsFmLd0Iq0MfBd8/fzTOT1uSPtaxVlo8fa5r/td1q4fOnWvB/c3fkj+08koyH3cr0fq2ZtTGW2RtjebxVDX7sfw9Wq4WPFuxi6c5j3NfwlgJjEeEVi5y7YqgvY4c4X8g/+HIbPy07TFi1QB6OrMl38w6wacdJypT2IuNcDh8Mbs4n3+xgb0wygf4OwuuUYfDTDfPXtTcmmeycPN5/tRk/Loph/R+JtAh3/lDP+zWWGpUDipz3UrXrBfPkP+oDkJaWzfMDw/H28WD29P3s+OMEDcKdP5S/LY2jchV/AGw2C0/+oz6BQZ6s/DWeNSuPcm+HyvR8NIwyIT7s2nGKpQsP06N3Lf7+fAMAtmxMIPbQmWLLXfH2ECreHgLAvMFrCa4WwL7F8XQa0YztMw8Suz6RKneW4/53nM+dpSM3U6lxCHk5eez9JY77323C4TUJ7Psljpptb+HkgTN0GtmMhN1J7FkYR8MHqhUYa/pkWJFzn9iyl6DbKlHzwfYcmLGUY6u24l+lPOF/e5idn8/mTMxRfCuEEPfLOpq+9TSW88U2JToeq91Gi3f7cuS3zRxZsYXStasUGKvauSXN3/kHABtHfk3ZxrWLnPmCsuENKRvufK6uHvIWZRrUo1yzxlisVvZNn0ni5i2Ub+F8s3F8zXq8goMvu/+lY7nnsohdvIxmw17Lf4znUlI4tXM3d777JtGz55KwYVP++ooi49RJTu3cxl1vvQ9AeuJxQhrcwR39huQvY7HZaPrq2+ya8nn+WMqhaKx2Oy3fHkvcyqXEr1xKcO36BcaqR3Sn5fAPAVg3ahihtzcvcuYLUk8d5+iudXQb/n3+WK3W3QCYNrgLlRq0xO7wosd7P2KxWln3w1hiNi2h6h3t2PHLVKLemppfYAzDIOK1z1n9zcj8dXn6BhA59Cs8fQNYM3U0hzcvo2qT9kXOffL0Mbbv+p2Rw2YCkJAYS3j91rzywvj8ZZJTTrBt5yrGDP+Z6XPGsWbjfJre3oEFS/7De6/PwGa9WLxGvTUHgLfff5Smt3cAIDAgOH+8uJ3LOceuIzsBOJ58jPXRa5n63PT82+NPx9GyVis+euRf+WN1bqnH9y84H+/Tk/rQpo5zP77XYxTfrvnmsvUH+5XOX7Y4BfkEMP25cTwxyfnc/nX3Wm6vXJdB9z3JR798za+711KnQk1a12rCvx795yX38+enfp9htVoZs3ASi3etJqJB6wJjLao3YvX+zfzU/zM+WfINC7avoEujNtedt8gNwsvDQZDP5e9EV+/bTeQH7/DZ0gUA/HE4hjtrOg+ErcPqsuHggase2xizH6vFQq9P3+e5rz8j7VxmUSNfkt1GoI/jsrE1B07Q4+PlfPHrfgAsFgshAV6XLVMu0Ju8PAOAMxnZBPl6YrNa8mcncg2DKiF+LseKg91+8dvm4WElrFoQmedyAUjNyMHfz4M9B5O5vU4ZAMLrlGF3dDIA2/aeYtCotcz8xTlbcfxEBlUrOotFtcr+7IpOApyzSGVKeeHtVTzveC/Yu/s0Y95dz5KFh/H19cDbxwNwlhrL+X11ND6VoFKeeJ7ftofDRmCQp3M5uwXL+YdfJsSnwH0v2LopkfDGocWaHeDs8XS8Ax0kx6ZSrm5pAMo3DCZxb3L+MtmZOWQkZxFQ3pczx9IpVdkfq82av5zdy47Dx05erkFWWg6e/h4ux4qDT2gwuZnZzlxpGWQkJhFwa3kAAqpWIGnvYZL2HQarhQ3vTmLrx9+Tk5mFV3AgxvnneHZ6Jg5/H5djF+RkZnEu+Sy+5csUS+5LpSck4ggMwMPXB8v5Nz1Gbh4+5coBkLh5K2Ua1MNiufgc+PNY0r79WKwW1o8YzdZx48nJzCQlOobgus7jTZn69Ujau79Y8ib+sQEjL4/Vw19h26RPMPLyOLljKyuHvUT0vBmA87jiFVTqsvt5lS6DkZcHQHZaKg7/AJdjF+RkZpCZnIRf+VuKJTdA7NbfyMvLZdZbvfjt8zfJy3UeV1KOH8YnsAwOb1+sNtvF70NeHkHlq3Js3yYsVis/vfsYv3zcn+zMdCwWCz5BIZc/Rr8gPH2dj8Fqs2OxFs/szuY/lpGXl8uQd7oz/qvXyMvLZdvOVbzyVmdm/fwZAPsPbqV+nbsAaFS/Nbv3bWT3vo1YrFbeHNmL9z99jszMtPx1ZmamcTo5kQrlqgFwNjWZV/4ZySefDyIrq/hehwCmrf2OvzV9EIAVe5eTm5fLw/9+gLd+fJ3cPOf3YO2B33lgXBSTlk+47L7p59I5cSaRKiHOMx9lAwse95LTk3nwk64MnfYK57KL8zXUkyCfi8/JKmVuIT0rA4CUjFRK+QYCsPrAZqLG9WXCcmeRtlltWM8/h3Lz8qhWpqLLsT/i9nBnjXAAWtVqwqaY7UXKW+zX8IQGBLHmn6OZ9dJQVuzZyc74WFIy0vH38gbA38uHMxnpVz124swZElKS+f6FV2hSrQaTV/1a3JHzlQ30YvnrHfn+hVas2pfI7iMpLpcr7edJZnYubUb8wpRVB7m/YQUAth4+TecxS/l93wkqBfsWOlYc1mxN4Nk3V5J8JovqlQLYHZ3MM2+uZP+hFOpUL0Vaeg4+3s7C4ONtJy0jm9KBnkx6rxWjX27Klt2nOBh3horlfNm+7zQAf+w+TWp6DgCzlxyiS5tbiy0vQGCQJ2+PvosBQxqzZ+cp4mPPApCclMnunaepU8/5bnzposPc275ygftnZuawclk8TVuUzx/LyzNYMOcgre69OHOWm5PH0bhUKlcp3tkpgMNrE6jcLJSstGw8fJz71+FjJystJ3+ZI5tPcku484Xf1XI2Dyt+od7MenEl677YTc22FV2OFQffCmVI2neYFf0/ICU6Hv9by3F610EATu2IJjstg6zks5xLOkOTN56iVK1bif1lLQ5/X3KzsvntxTHELlxDueb1XI5dcGLzHkLCi3eK/4Jj6zZQrlljAJL3R7Nq8DBO7diFT1nni2n88pXccvddl93nz2PnUlLITEqm6dBXKVWrJrGLl5Gdlo7d23m8sft4k52eXix5z6UkkZeTzV1vvY/N04vk6L20Hfc1d/3zA05s20zK4YMu7+fpH0Bu1jmWvvQkh36ZS/lmLV2OXZC4ZQOhjZoUS+YL0pNPkJeTTbfh32P39OLghl8AiF67kGrN7stf7vj+rfzwSgTx21cTULYSGcknSUtKpMsbkylfqzE7fpl6xe2knj5O3B8rqdyoVbHkTko5QXZONiOHzcTT4cO+g1v5fOxa/u/N2Wzd8Rsxh3eSmnYGH2/nmztfH3/S0lNITjlBUlICbw/5njq3NWH+0sn569y4dSmNL5lNGDN8Hu//cy5ly1RkwSXLFVV2bjZrD/zOnTWd39uTZ0+QnZvN1Oem4+3wZvGOhYQElGXZkNV89/yPrN63kt1Hd+Xff/nuZbQOu/eK25j+4hymvTibW0pV5Ns1U4ot+59VDanEpkM7aPV/D/NH3B6aVKlPaGAwq4f+wI/Pf8KKfRvYdfQAAJsP76LDB0+yev8mKgdXcDl2JiMVfy/n62aAlx8pGalFylfshcfTwwNfTy/sNhvt6zdiz7F4Arx8OJvpbH2pmRkEePtc/Zi3N82q34bNauXuWnXZf/xocUe+mN1uw8fTjt1mpW3dcuw95rrwrNiTQGk/T5YN7cBL99dm4jLnO8NGt5Zm3stt6digAtPWHip0rDi0aBTKhLfvpkwpL+Yuj6VZw7JMfPtumjYIYdnao/h420nPcL4Ip2fk4OvtgcPDhpenHZvNSrMGIRw+mkr1ygFUucWPV99fR3pmDqUCHBxJSMPHy06gv+MvUlwbDw8rnue3X79RCEfjU8nOzuPriTt45Mk62GxWEo6n4e1tx+9P2zYMg8lf7CTqgRr4+F6c/Zjx7V6at6xASOjF2Ya9e5KoWfvyd8/FJW7jCSo1DcHDx4Ps8+UwOz0Xh+/FmbDYdYnc2sx5au7y5XJw+NpJjk/lzLF0un96N/e83JDN3+53OVYc4n/dRGjj2rT6eBBlb69NTsY5cs9ls+6tiVg97HgG+WP38aJU7apYbFaC61cnLT6RE3/swxHgS+tPXqZmz/YcnPOby7ELEtbtoFyzeldIcv0SN24htPHtAATVrE7LUe9Qrllj4n79jZPbd1KqVk2sHhf3v6sxDx8fSofVcj7GenVIPXIUu483ORnO401ORgYePj4UBw8fX8rUdZ6KC6nXiNTjR7F7ecCkvFQAABFgSURBVGO12Qi9ozlnY2NcP85tm3AEBNH2oy8Je+Axon+a7nLsgmPrV11WgIqDwyeAW+o4T+tVrH8XSfHOF6eYjUuo2vTiqadyNRvR8/2fqdbsPnYtm4bDx58KtZtgtdmoWP9OTscX/vzNzT7HknEDafPcKKxFuB7jUr4+AdSvcycADeu15FhCDF5evthsdpqGd+BQ3B58ffxJz3C+yUrPOIuvTyC+Pv7UCWuGzWqjYb27iTuyL3+dv2+Yz51NI/K/9vdzHlNaNI3gcNyeYskNMGvjDKLu6HZxO14BNKvuPE3ZouZdHEjYj6fdEx9PH+w2O23qtmffsYvb/2X7fDo26HTFbQT5OrN3bHD/ZfctbtPWz6d9vZaseG0q7ercyYyNi/C0O/D19MZus9O+zl3sOeYs/LffWodfBn3J/Q1a8d26eS7H/L18OXt+1u1sZhqB3kU7S1LshSf1fGEBWB+9nyplytKoSlXW7Hfu5N/27KBx1RpXP3ZrNfadLzk74g5TOTiEGyX1/NQ/wMaDp7i1jOudaxgGQedPhZX29eRMRjZZOXn5t/t7eeDlYXM5VhyysnPz/+/jZcfX247/+RIQ4OcgLSOb2tWD2LL7FABbd5+idrUg0jMvzkLsPJBM+fOnhB6OrMnoV5rh7+tB0wZliYk/y75DKbw+dgMx8WcZ983OYsmdmXFx+9H7kwkJ9Wbqlzu5p11lKtzi3NdH41I5FJPCuPc3cSTuLN9+vRuAuT9GU71mEGF1Ll6nsfq3eLBA85YVLtvO1o0JhN9RtlgyXyo96RxWuxUvfwdlagSQsNM5M3Z02ylCbgsCIC8nj+T4VEpXdc4uBVbwITkulbxcg6PbTjuXM8Dha8diteAZ4CA7Pdv1WHEwDDz8nN9nR4AvOennqPt0V5oNfwaL1UJIo9sIrFGJtPhEAM7EHMW7bGkwDByX3i8t0/UYkJeTS2p8IgFVK7gIUDSZSclY7XYc/v7kZV98/ti9vbE5HJyNiydhw2bWvzuKs/Hx7P1uusuxwOrVSD3iPI6cORSLT9kQgmpU49RO5/Pr5PadBN1Wo1gyl76tbv4sTsqhaLwvOWad3rsTn3KF7CfDwOHnnIFwBASQnZ7megzIy8nh7JFYAqtUL5bMF5QPu4OTh53H4JMxOwkoW4m0pERsdg+8/Z0vmrnZWfnLO3z8sDs8Ca3RkNPny9GJmJ0ElC04Q3vBsvGvUf/+xyld6bZiy137tibExDqPUwcP7aBM6Yv7eNe+9ZQPrcJt1cPZsft3ALZsX0FYzTu4rXo4cUec5Sz60HbKhThz5+RkE3dkH9VudZb47JwssrPPOde3dx3lQ6sUW/aDidFMWf0fHp/wEPuO7yMp/TS7jzqfl7uP7KRS6cqkZl6c2dgYs57KZZzbz87N5kDCfurcUrfQ9WflZHEu59z5+27g1jLFl/3PDAxKnT/FVdo3kDOZqaRecppwQ8w2qgTfQlbOxeObv5cvXh6eLscaVa7NmugtAKzYt4HbqxTtTVWR63V2bg69Ph3DzvhYen46muY1arFo2xYcdjvNa9TijqrOg0jzmmF0/uAdKpYK5tk29zlvv8qxO2uG0eXDd/F2OPjsieeKGvmS7Hk8/tkqdh1J4dHxq2hWvQyLdxzDYbfStHoZwqs4r9F47qu1bDh4ipgTqfyj7W20qVOOaesO0/OT38gzYEzvO9h1JJkRc7ZjsVgI8vHgo0ebuBwrDpt2nGTmYue7xAplfflbhyqM/PwPlq45it1mYeizjfD3c+DwOMKgUWupXimAWtWCWL8tkcmz9+PhYaVezVKEVQsiL89g8Jj12KwWGtUOJqya84W75R3O6yNeGb2Ofo8W/sN0LfbvS2Lujwew263UqFUKIw+2bErk1KlMli46TJsOlQlvEkp4E+c56A9GbKB3n9okJ2Wy6OcYqtUMYuumRBo3K0frtpX47j+7qVItkA9GbOC2sFJEdq+BYRjEHEih12PFd/HsBXHrE6nc1Pni5R3kSWidUswfug7fEC/qdHae/ju2/TTl618sZVa7ldvaVWTBG+vx9LU7f0vL1wMPLzvzX1+HkWvQ9Kkwgir5FRgrDhVahbPlg6kc+W0zFpuNhi8+yNphn2GxWLjlnjvwCnaeYy9dtypr3hiPzeFBowG9sft4Er90I2uHfYZhGDR44UG8Q4IKjAGc2n6A4PrFUxb+LGHjJkKbOGd3zhw6zO5vvgOrBYefH41e/Ac2T0+qduoIwO9vvE2thx4AcDlWuk4Ya958B5vDQaP+z+Pw9yO4Thi/v/E23mWCqdrpPhcJrl1g1RrYHJ6semsgDv9AKrVuz/JX+2L18CC4dn1Kn79OccOHb3Nqz07Sjh+hRtSDhN7enMPLFrLqrYFgGIQ/9wreIaEFxgBO7thCmXrhxZL3UiFV62J3eDFz2IN4+ZeiUeTf2b1sGlWbdshf5sShXaz+z3tYrFa8/IJo3/8jPDy9uaVuc358owd2hzcdB3wCwIIxfTm2ewMpR2O4vVtfvAODiV67kLMnjvDHvEk0jHiS6s2Lvt+rV6mPp4c3g4dHEeBfmratetJvSFs87J7UDWtOWM07AKgX1oKX34ogJLgiXTs9i4fdQf3ad/LKPyPx8vTm1Red18f8sXMlDete/G3D1NRk3vy/Xnh5+eLvG8TLl1wMXVSvRb6R//8HxnWhX4eBvDdnOL0+7U4p39I82foZVu9byYcLRuGwe9KkWjPCb3X+TPy+fxUtal4+y/fPmW+wbOdiluxYRO9Tj9G+/n08MaE3Pp6+BPoEMfbhT4ste3ZuDr0nDGTX0QP0+mwAQyP+wegFnzN9w0I8bHYmPP4Oaw/+wej5n+Owe9CsWkNur1KXzYd38fZPn2K1WCnlE8Anj7zJjiP7C4z5OLxoXq0RXT7+B7eUCuWZ1j2LlNdiGIZxrXc6Mf7GnQO8HiF9H7mq5WLH9bjBSa5d5X4zrmq5RZOuPGVZ0jo+Nf+qlpvwTccbnOTaPfvooqta7olZxfMCWFy+6rbwqpaLmPX+DU5y7X7u9spVLdd5xpWv/Shp83o8fFXLdZ2x9AYnuXaze7S9quX6zYq7wUmuzbhula5quQU/nLzBSa7d/T2v7qL9Qx8dv8FJrk2Vl8pd1XIJH6/564VKWGj/q//TI1csPPv37ycnJ6ewm0VERERuGna7nZo1a7q87bpmeERERET+m+ijJURERMT0VHhERETE9FR4RERExPRUeERERMT0VHhERETE9FR4RERExPRKrPCsWLGCjh070r59eyZOnAjAlClTaN++PbVq1eL06dMlFeWauMo9aNAgOnbsSOfOnRkyZAjZ2cX0MQDFzFX2oUOH0qVLFyIjI+nXrx9paWl/sZaS5yr3Be+++y7h4cX/F2aLi6vsr732Gm3atCEqKoqoqCh2797t5pQFucptGAZjx46lY8eO3H///UyeXHwfmFicXGXv3bt3/v5u2bIlzz1XfH+hvbi4yr1mzRq6detGVFQUDz30EIcPH3ZzSteulL1z584MHjz4pvwbbkOGDKFFixZ07tw5fyw5OZknnniCDh068MQTT5CS4vozFN3JVe4FCxYQERFBWFgY27cX7VPEbyRX2UeNGsV9991HZGQkzz//PGfOnCmZMEYJyMnJMdq2bWvExsYa586dMyIjI439+/cbO3fuNOLi4ox7773XOHXqVElEuSaF5V6+fLmRl5dn5OXlGQMGDDCmTp3q7qgFFJb97Nmz+cuMGDHCmDBhghtTFlRYbsMwjG3bthkvv/yy0ahRIzendK2w7IMHDzYWLFjg7niFKiz3jBkzjFdeecXIzc01DMMwTp486eakBV3p+XLBCy+8YMyaNctNCV0rLHeHDh2MAwcOGIZhGFOmTDEGDx7s5qQFFZa9VatWxsGDBw3DMIyPPvrImDZtmpuTFrR+/Xpjx44dRkRERP7YqFGj8o+DEyZMMEaPHu2ueIVylfvAgQNGdHS08cgjjxjbtm1zY7orc5V95cqVRnZ2tmEYhjF69OgS2+clMsOzbds2br31VipVqoTD4SAiIoKlS5dSp04dKlasWBIRrkthuVu3bo3FYsFisdCgQQMSEhLcHbWAwrL7+Tk/pNMwDDIzM92csqDCcufm5jJ69GheeeXqPqLAHQrLfrMrLPd3333H888/j9XqPEwEBwf/xZpK3l/t89TUVNauXUu7du3cmLKgK+VOTU3N/7ds2eL/ENyicpV90aJFeHh4ULVqVQDuuusufvnlFzcnLahJkyYEBgZeNrZ06VK6du0KQNeuXVmyZIk7ol2Rq9zVq1enWrVqbkp09Vxlb9myJXa786M8GzVqxPHjJfNRGyVSeBISEihX7uJndYSGht6UJeHP/ip3dnY2c+bM4e6773Z1d7e6UvYhQ4Zw1113cfDgQR599FF3RXSpsNxTpkyhbdu2N+ULwAVX2udjx44lMjKSESNGkJWVVdgq3KKw3HFxccyfP5/u3bvz97//nUOHDrkvZCH+6md0yZIltGjRIr/o3ywKy/3ee+/xzDPP0KpVK+bMmcMzzzzjxpSuucp+8uRJcnNz80+tLFy4sMRexIrq1KlT+ceVkJAQTp065eZE/1t+/PFHWrVqVSLb0kXLRTB8+HAaN25M48aN3R3lmowcOZKVK1dSvXp15s+/ug8BdaeMjAwWLlzII49c3YfE3mwGDhzIwoUL+fHHH0lJSSlwXdLNKisrC09PT2bOnMmDDz7I0KFD3R3pms2bN4+IiAh3x7hqX3/9NRMnTmTFihV0796dkSNHujvSVbFYLHz44YeMHDmSHj164Ovrmz8z+N/kwsy9lIzx48djs9no0qVLiWyvRJ6RoaGhl7X9hIQEQkNDS2LTRXKl3J9++imnT59myJAh7op3RX+1z202GxERETfdtLOr3JUrVyY2NpYOHTrQpk0bMjIyaN++vRtTulbYPi9btiwWiwWHw0H37t1vugsMC8sdGhqav5/bt2/P3r173RWxUFd6np8+fZrt27dzzz33uCld4VzlDg4OZs+ePTRs2BCATp06sWXLFndFLFRh+zw8PJxvv/2WGTNm0KRJE6pUqeK+kNcgODiYxMREABITEyldurSbE/1vmDlzJsuXL2fMmDElVjJLpPDUr1+fQ4cOERcXR1ZWFj///DNt2rQpiU0XSWG5p0+fzqpVq/jwww9v2ncxhWW/8FsfhmGwbNmym+4csKvc7dq1Y/Xq1Sxbtoxly5bh7e3N4sWL3R21gML2+YWDqWEYLFmypNBP8nWXwnK3a9eOdevWAbB+/fqb8gXsSseWRYsWcc899+Dp6enmlAW5yt22bVvOnj1LTEwMAKtXr6Z69epuTlpQYfv8wqmgrKwsPv/8c3r16uXmpFenTZs2zJ49G4DZs2fTtm1bNycyvxUrVvDFF18wfvx4vL29S2y7JfZp6b/99hsjRowgNzeXv/3tb/Tt25fJkyfzxRdfcPLkSUqXLk3r1q157733SiLOVXOVu06dOlSoUAFfX1/A+e73hRdecHPSgv6c/dlnn6V3796kpaVhGAa1atVi+PDhN931Da72+aXCw8Nvyne+4Dr7Y489RlJSEoZhEBYWxvDhw/OfOzcLV7nPnDnDyy+/zLFjx/Dx8WH48OGEhYW5O2oBhT1fHn30UZ5++ukSuz7gWrnKvXjxYsaNG4fFYiEwMJARI0ZQqVIld0ctwFX2UaNGsXz5cvLy8njooYfo06ePu2MWMHDgQNavX09SUhLBwcG8+OKLtGvXjpdeeoljx45RoUIFPvroI4KCgtwd9TKucgcFBfHOO+9w+vRpAgICqF27NpMmTXJ31AJcZZ84cSJZWVn5+7lhw4a8/fbbNzxLiRUeEREREXe5Oc/HiIiIiBQjFR4RERExPRUeERERMT0VHhERETE9FR4RERExPRUeERERMT0VHhERETG9/weDtVCQfkQOpwAAAABJRU5ErkJggg=="/>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23" name="Google Shape;123;p10" descr="https://lh3.googleusercontent.com/s5DYxoXBh7WdNl5XBPwAubkR6NprD-I9VV89uRLG61x_mRLabFmpF7xMZe0vRZz65jeRUe-xiyOq2Rg27MqVEfINK2hdTWUMkPxfpm7nMJXcOX9lEaIizW2CZuBneS6MZPJqZhCIEN_Q6a5XA2FhhA"/>
          <p:cNvPicPr preferRelativeResize="0"/>
          <p:nvPr/>
        </p:nvPicPr>
        <p:blipFill rotWithShape="1">
          <a:blip r:embed="rId3">
            <a:alphaModFix/>
          </a:blip>
          <a:srcRect/>
          <a:stretch/>
        </p:blipFill>
        <p:spPr>
          <a:xfrm>
            <a:off x="1803674" y="2147431"/>
            <a:ext cx="5448300" cy="24955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1"/>
          <p:cNvSpPr txBox="1">
            <a:spLocks noGrp="1"/>
          </p:cNvSpPr>
          <p:nvPr>
            <p:ph type="title"/>
          </p:nvPr>
        </p:nvSpPr>
        <p:spPr>
          <a:xfrm>
            <a:off x="0" y="278606"/>
            <a:ext cx="8832300" cy="25003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solidFill>
                  <a:srgbClr val="FF0000"/>
                </a:solidFill>
                <a:latin typeface="Times New Roman"/>
                <a:ea typeface="Times New Roman"/>
                <a:cs typeface="Times New Roman"/>
                <a:sym typeface="Times New Roman"/>
              </a:rPr>
              <a:t>Rented Bike Count Against Numerical Data</a:t>
            </a:r>
            <a:endParaRPr dirty="0"/>
          </a:p>
        </p:txBody>
      </p:sp>
      <p:sp>
        <p:nvSpPr>
          <p:cNvPr id="129" name="Google Shape;129;p11"/>
          <p:cNvSpPr txBox="1">
            <a:spLocks noGrp="1"/>
          </p:cNvSpPr>
          <p:nvPr>
            <p:ph type="body" idx="1"/>
          </p:nvPr>
        </p:nvSpPr>
        <p:spPr>
          <a:xfrm>
            <a:off x="313089" y="1031345"/>
            <a:ext cx="8830911" cy="1254654"/>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rgbClr val="212121"/>
              </a:buClr>
              <a:buSzPts val="1200"/>
              <a:buFont typeface="Arial"/>
              <a:buChar char="•"/>
            </a:pPr>
            <a:r>
              <a:rPr lang="en-US" sz="1200" b="1" dirty="0">
                <a:solidFill>
                  <a:srgbClr val="212121"/>
                </a:solidFill>
                <a:latin typeface="Times New Roman"/>
                <a:ea typeface="Times New Roman"/>
                <a:cs typeface="Times New Roman"/>
                <a:sym typeface="Times New Roman"/>
              </a:rPr>
              <a:t>Most preferred</a:t>
            </a:r>
            <a:r>
              <a:rPr lang="en-US" sz="1200" dirty="0">
                <a:solidFill>
                  <a:srgbClr val="212121"/>
                </a:solidFill>
                <a:latin typeface="Times New Roman"/>
                <a:ea typeface="Times New Roman"/>
                <a:cs typeface="Times New Roman"/>
                <a:sym typeface="Times New Roman"/>
              </a:rPr>
              <a:t> bike-sharing </a:t>
            </a:r>
            <a:r>
              <a:rPr lang="en-US" sz="1200" b="1" dirty="0">
                <a:solidFill>
                  <a:srgbClr val="212121"/>
                </a:solidFill>
                <a:latin typeface="Times New Roman"/>
                <a:ea typeface="Times New Roman"/>
                <a:cs typeface="Times New Roman"/>
                <a:sym typeface="Times New Roman"/>
              </a:rPr>
              <a:t>temperature </a:t>
            </a:r>
            <a:r>
              <a:rPr lang="en-US" sz="1200" dirty="0">
                <a:solidFill>
                  <a:srgbClr val="212121"/>
                </a:solidFill>
                <a:latin typeface="Times New Roman"/>
                <a:ea typeface="Times New Roman"/>
                <a:cs typeface="Times New Roman"/>
                <a:sym typeface="Times New Roman"/>
              </a:rPr>
              <a:t>is </a:t>
            </a:r>
            <a:r>
              <a:rPr lang="en-US" sz="1200" b="1" dirty="0">
                <a:solidFill>
                  <a:srgbClr val="212121"/>
                </a:solidFill>
                <a:latin typeface="Times New Roman"/>
                <a:ea typeface="Times New Roman"/>
                <a:cs typeface="Times New Roman"/>
                <a:sym typeface="Times New Roman"/>
              </a:rPr>
              <a:t>20- 30 </a:t>
            </a:r>
            <a:r>
              <a:rPr lang="en-US" sz="1200" dirty="0">
                <a:solidFill>
                  <a:srgbClr val="212121"/>
                </a:solidFill>
                <a:latin typeface="Times New Roman"/>
                <a:ea typeface="Times New Roman"/>
                <a:cs typeface="Times New Roman"/>
                <a:sym typeface="Times New Roman"/>
              </a:rPr>
              <a:t>degrees Celsius. Bike renting is </a:t>
            </a:r>
            <a:r>
              <a:rPr lang="en-US" sz="1200" b="1" dirty="0">
                <a:solidFill>
                  <a:srgbClr val="212121"/>
                </a:solidFill>
                <a:latin typeface="Times New Roman"/>
                <a:ea typeface="Times New Roman"/>
                <a:cs typeface="Times New Roman"/>
                <a:sym typeface="Times New Roman"/>
              </a:rPr>
              <a:t>minimal</a:t>
            </a:r>
            <a:r>
              <a:rPr lang="en-US" sz="1200" dirty="0">
                <a:solidFill>
                  <a:srgbClr val="212121"/>
                </a:solidFill>
                <a:latin typeface="Times New Roman"/>
                <a:ea typeface="Times New Roman"/>
                <a:cs typeface="Times New Roman"/>
                <a:sym typeface="Times New Roman"/>
              </a:rPr>
              <a:t> when the</a:t>
            </a:r>
            <a:r>
              <a:rPr lang="en-US" sz="1200" b="1" dirty="0">
                <a:solidFill>
                  <a:srgbClr val="212121"/>
                </a:solidFill>
                <a:latin typeface="Times New Roman"/>
                <a:ea typeface="Times New Roman"/>
                <a:cs typeface="Times New Roman"/>
                <a:sym typeface="Times New Roman"/>
              </a:rPr>
              <a:t> temperature </a:t>
            </a:r>
            <a:r>
              <a:rPr lang="en-US" sz="1200" dirty="0">
                <a:solidFill>
                  <a:srgbClr val="212121"/>
                </a:solidFill>
                <a:latin typeface="Times New Roman"/>
                <a:ea typeface="Times New Roman"/>
                <a:cs typeface="Times New Roman"/>
                <a:sym typeface="Times New Roman"/>
              </a:rPr>
              <a:t>is</a:t>
            </a:r>
            <a:r>
              <a:rPr lang="en-US" sz="1200" b="1" dirty="0">
                <a:solidFill>
                  <a:srgbClr val="212121"/>
                </a:solidFill>
                <a:latin typeface="Times New Roman"/>
                <a:ea typeface="Times New Roman"/>
                <a:cs typeface="Times New Roman"/>
                <a:sym typeface="Times New Roman"/>
              </a:rPr>
              <a:t> &gt;35 or</a:t>
            </a:r>
            <a:r>
              <a:rPr lang="en-US" sz="1200" dirty="0">
                <a:solidFill>
                  <a:srgbClr val="212121"/>
                </a:solidFill>
                <a:latin typeface="Times New Roman"/>
                <a:ea typeface="Times New Roman"/>
                <a:cs typeface="Times New Roman"/>
                <a:sym typeface="Times New Roman"/>
              </a:rPr>
              <a:t> &lt;</a:t>
            </a:r>
            <a:r>
              <a:rPr lang="en-US" sz="1200" b="1" dirty="0">
                <a:solidFill>
                  <a:srgbClr val="212121"/>
                </a:solidFill>
                <a:latin typeface="Times New Roman"/>
                <a:ea typeface="Times New Roman"/>
                <a:cs typeface="Times New Roman"/>
                <a:sym typeface="Times New Roman"/>
              </a:rPr>
              <a:t>5 </a:t>
            </a:r>
            <a:r>
              <a:rPr lang="en-US" sz="1200" dirty="0">
                <a:solidFill>
                  <a:srgbClr val="212121"/>
                </a:solidFill>
                <a:latin typeface="Times New Roman"/>
                <a:ea typeface="Times New Roman"/>
                <a:cs typeface="Times New Roman"/>
                <a:sym typeface="Times New Roman"/>
              </a:rPr>
              <a:t>degrees Celsius.</a:t>
            </a:r>
            <a:endParaRPr dirty="0"/>
          </a:p>
          <a:p>
            <a:pPr marL="0" lvl="0" indent="0" algn="l" rtl="0">
              <a:lnSpc>
                <a:spcPct val="115000"/>
              </a:lnSpc>
              <a:spcBef>
                <a:spcPts val="0"/>
              </a:spcBef>
              <a:spcAft>
                <a:spcPts val="0"/>
              </a:spcAft>
              <a:buClr>
                <a:schemeClr val="dk2"/>
              </a:buClr>
              <a:buSzPts val="1200"/>
              <a:buNone/>
            </a:pPr>
            <a:endParaRPr sz="1200" b="1" i="0" dirty="0">
              <a:solidFill>
                <a:srgbClr val="212121"/>
              </a:solidFill>
              <a:latin typeface="Times New Roman"/>
              <a:ea typeface="Times New Roman"/>
              <a:cs typeface="Times New Roman"/>
              <a:sym typeface="Times New Roman"/>
            </a:endParaRPr>
          </a:p>
          <a:p>
            <a:pPr marL="171450" lvl="0" indent="-171450" algn="l" rtl="0">
              <a:lnSpc>
                <a:spcPct val="115000"/>
              </a:lnSpc>
              <a:spcBef>
                <a:spcPts val="0"/>
              </a:spcBef>
              <a:spcAft>
                <a:spcPts val="0"/>
              </a:spcAft>
              <a:buClr>
                <a:srgbClr val="212121"/>
              </a:buClr>
              <a:buSzPts val="1200"/>
              <a:buFont typeface="Arial"/>
              <a:buChar char="•"/>
            </a:pPr>
            <a:r>
              <a:rPr lang="en-US" sz="1200" i="0" dirty="0">
                <a:solidFill>
                  <a:srgbClr val="212121"/>
                </a:solidFill>
                <a:latin typeface="Times New Roman"/>
                <a:ea typeface="Times New Roman"/>
                <a:cs typeface="Times New Roman"/>
                <a:sym typeface="Times New Roman"/>
              </a:rPr>
              <a:t>Bike sharing is at its </a:t>
            </a:r>
            <a:r>
              <a:rPr lang="en-US" sz="1200" b="1" i="0" dirty="0">
                <a:solidFill>
                  <a:srgbClr val="212121"/>
                </a:solidFill>
                <a:latin typeface="Times New Roman"/>
                <a:ea typeface="Times New Roman"/>
                <a:cs typeface="Times New Roman"/>
                <a:sym typeface="Times New Roman"/>
              </a:rPr>
              <a:t>peak between 4 pm to 8 pm</a:t>
            </a:r>
            <a:r>
              <a:rPr lang="en-US" sz="1200" i="0" dirty="0">
                <a:solidFill>
                  <a:srgbClr val="212121"/>
                </a:solidFill>
                <a:latin typeface="Times New Roman"/>
                <a:ea typeface="Times New Roman"/>
                <a:cs typeface="Times New Roman"/>
                <a:sym typeface="Times New Roman"/>
              </a:rPr>
              <a:t>. </a:t>
            </a:r>
            <a:r>
              <a:rPr lang="en-US" sz="1200" dirty="0">
                <a:solidFill>
                  <a:srgbClr val="212121"/>
                </a:solidFill>
                <a:latin typeface="Times New Roman"/>
                <a:ea typeface="Times New Roman"/>
                <a:cs typeface="Times New Roman"/>
                <a:sym typeface="Times New Roman"/>
              </a:rPr>
              <a:t>Bike-sharing is at </a:t>
            </a:r>
            <a:r>
              <a:rPr lang="en-US" sz="1200" b="1" dirty="0">
                <a:solidFill>
                  <a:srgbClr val="212121"/>
                </a:solidFill>
                <a:latin typeface="Times New Roman"/>
                <a:ea typeface="Times New Roman"/>
                <a:cs typeface="Times New Roman"/>
                <a:sym typeface="Times New Roman"/>
              </a:rPr>
              <a:t>least between 2 am to 6 am</a:t>
            </a:r>
            <a:r>
              <a:rPr lang="en-US" sz="1200" dirty="0">
                <a:solidFill>
                  <a:srgbClr val="212121"/>
                </a:solidFill>
                <a:latin typeface="Times New Roman"/>
                <a:ea typeface="Times New Roman"/>
                <a:cs typeface="Times New Roman"/>
                <a:sym typeface="Times New Roman"/>
              </a:rPr>
              <a:t>, it </a:t>
            </a:r>
            <a:r>
              <a:rPr lang="en-US" sz="1200" b="1" dirty="0">
                <a:solidFill>
                  <a:srgbClr val="212121"/>
                </a:solidFill>
                <a:latin typeface="Times New Roman"/>
                <a:ea typeface="Times New Roman"/>
                <a:cs typeface="Times New Roman"/>
                <a:sym typeface="Times New Roman"/>
              </a:rPr>
              <a:t>increases from 6 am onwards until 8 am</a:t>
            </a:r>
            <a:r>
              <a:rPr lang="en-US" sz="1200" dirty="0">
                <a:solidFill>
                  <a:srgbClr val="212121"/>
                </a:solidFill>
                <a:latin typeface="Times New Roman"/>
                <a:ea typeface="Times New Roman"/>
                <a:cs typeface="Times New Roman"/>
                <a:sym typeface="Times New Roman"/>
              </a:rPr>
              <a:t>.</a:t>
            </a:r>
            <a:endParaRPr dirty="0"/>
          </a:p>
          <a:p>
            <a:pPr marL="171450" lvl="0" indent="-95250" algn="l" rtl="0">
              <a:lnSpc>
                <a:spcPct val="115000"/>
              </a:lnSpc>
              <a:spcBef>
                <a:spcPts val="0"/>
              </a:spcBef>
              <a:spcAft>
                <a:spcPts val="0"/>
              </a:spcAft>
              <a:buClr>
                <a:schemeClr val="dk2"/>
              </a:buClr>
              <a:buSzPts val="1200"/>
              <a:buFont typeface="Arial"/>
              <a:buNone/>
            </a:pPr>
            <a:endParaRPr sz="1200" dirty="0">
              <a:solidFill>
                <a:srgbClr val="212121"/>
              </a:solidFill>
              <a:latin typeface="Times New Roman"/>
              <a:ea typeface="Times New Roman"/>
              <a:cs typeface="Times New Roman"/>
              <a:sym typeface="Times New Roman"/>
            </a:endParaRPr>
          </a:p>
          <a:p>
            <a:pPr marL="171450" lvl="0" indent="-171450" algn="l" rtl="0">
              <a:lnSpc>
                <a:spcPct val="115000"/>
              </a:lnSpc>
              <a:spcBef>
                <a:spcPts val="0"/>
              </a:spcBef>
              <a:spcAft>
                <a:spcPts val="0"/>
              </a:spcAft>
              <a:buClr>
                <a:srgbClr val="212121"/>
              </a:buClr>
              <a:buSzPts val="1200"/>
              <a:buFont typeface="Arial"/>
              <a:buChar char="•"/>
            </a:pPr>
            <a:r>
              <a:rPr lang="en-US" sz="1200" b="1" dirty="0">
                <a:solidFill>
                  <a:srgbClr val="212121"/>
                </a:solidFill>
                <a:latin typeface="Times New Roman"/>
                <a:ea typeface="Times New Roman"/>
                <a:cs typeface="Times New Roman"/>
                <a:sym typeface="Times New Roman"/>
              </a:rPr>
              <a:t>Snowfall</a:t>
            </a:r>
            <a:r>
              <a:rPr lang="en-US" sz="1200" dirty="0">
                <a:solidFill>
                  <a:srgbClr val="212121"/>
                </a:solidFill>
                <a:latin typeface="Times New Roman"/>
                <a:ea typeface="Times New Roman"/>
                <a:cs typeface="Times New Roman"/>
                <a:sym typeface="Times New Roman"/>
              </a:rPr>
              <a:t> is </a:t>
            </a:r>
            <a:r>
              <a:rPr lang="en-US" sz="1200" b="1" dirty="0">
                <a:solidFill>
                  <a:srgbClr val="212121"/>
                </a:solidFill>
                <a:latin typeface="Times New Roman"/>
                <a:ea typeface="Times New Roman"/>
                <a:cs typeface="Times New Roman"/>
                <a:sym typeface="Times New Roman"/>
              </a:rPr>
              <a:t>least favorable </a:t>
            </a:r>
            <a:r>
              <a:rPr lang="en-US" sz="1200" dirty="0">
                <a:solidFill>
                  <a:srgbClr val="212121"/>
                </a:solidFill>
                <a:latin typeface="Times New Roman"/>
                <a:ea typeface="Times New Roman"/>
                <a:cs typeface="Times New Roman"/>
                <a:sym typeface="Times New Roman"/>
              </a:rPr>
              <a:t>for the bike renting Business.</a:t>
            </a:r>
            <a:endParaRPr sz="1200" i="0" dirty="0">
              <a:solidFill>
                <a:srgbClr val="212121"/>
              </a:solidFill>
              <a:latin typeface="Times New Roman"/>
              <a:ea typeface="Times New Roman"/>
              <a:cs typeface="Times New Roman"/>
              <a:sym typeface="Times New Roman"/>
            </a:endParaRPr>
          </a:p>
          <a:p>
            <a:pPr marL="114300" lvl="0" indent="0" algn="l" rtl="0">
              <a:lnSpc>
                <a:spcPct val="115000"/>
              </a:lnSpc>
              <a:spcBef>
                <a:spcPts val="0"/>
              </a:spcBef>
              <a:spcAft>
                <a:spcPts val="0"/>
              </a:spcAft>
              <a:buClr>
                <a:schemeClr val="dk2"/>
              </a:buClr>
              <a:buSzPts val="1200"/>
              <a:buNone/>
            </a:pPr>
            <a:endParaRPr sz="1200" dirty="0">
              <a:solidFill>
                <a:schemeClr val="accent2"/>
              </a:solidFill>
              <a:latin typeface="Times New Roman"/>
              <a:ea typeface="Times New Roman"/>
              <a:cs typeface="Times New Roman"/>
              <a:sym typeface="Times New Roman"/>
            </a:endParaRPr>
          </a:p>
        </p:txBody>
      </p:sp>
      <p:pic>
        <p:nvPicPr>
          <p:cNvPr id="130" name="Google Shape;130;p11" descr="https://lh4.googleusercontent.com/oe0mjWm2r61j7LwQaHQL_wY5wEfYO_c18HpJJ1JBBOPdokxicyQjgLTg-FE7EwJtQ_wHJBTH_b_-Bg6OLxuK7ZDSuGFZS80Q3T7iQyR_0J5zLGimU54BrK0Wg9-zRLCL_V9XT0sySKlYDR61iWQ1tQ"/>
          <p:cNvPicPr preferRelativeResize="0"/>
          <p:nvPr/>
        </p:nvPicPr>
        <p:blipFill rotWithShape="1">
          <a:blip r:embed="rId3">
            <a:alphaModFix/>
          </a:blip>
          <a:srcRect/>
          <a:stretch/>
        </p:blipFill>
        <p:spPr>
          <a:xfrm>
            <a:off x="2972311" y="2906233"/>
            <a:ext cx="3336340" cy="2218280"/>
          </a:xfrm>
          <a:prstGeom prst="rect">
            <a:avLst/>
          </a:prstGeom>
          <a:noFill/>
          <a:ln>
            <a:noFill/>
          </a:ln>
        </p:spPr>
      </p:pic>
      <p:pic>
        <p:nvPicPr>
          <p:cNvPr id="131" name="Google Shape;131;p11" descr="https://lh3.googleusercontent.com/MOzXMo-sksZ35urot8fdidzJD70feu29nd2Dio9EAwr6gy8ekQEpmqigmhCUgYxDc6c-qoL25RtD8GuiBsMM6ovkreShWyZM2ML8oVrCN7JYJfe8PjfH14-Htz-MJxo22d7cI24qyeTOXbIy_wB2ag"/>
          <p:cNvPicPr preferRelativeResize="0"/>
          <p:nvPr/>
        </p:nvPicPr>
        <p:blipFill rotWithShape="1">
          <a:blip r:embed="rId4">
            <a:alphaModFix/>
          </a:blip>
          <a:srcRect/>
          <a:stretch/>
        </p:blipFill>
        <p:spPr>
          <a:xfrm>
            <a:off x="140231" y="2991293"/>
            <a:ext cx="2752093" cy="2133220"/>
          </a:xfrm>
          <a:prstGeom prst="rect">
            <a:avLst/>
          </a:prstGeom>
          <a:noFill/>
          <a:ln>
            <a:noFill/>
          </a:ln>
        </p:spPr>
      </p:pic>
      <p:sp>
        <p:nvSpPr>
          <p:cNvPr id="132" name="Google Shape;132;p11"/>
          <p:cNvSpPr/>
          <p:nvPr/>
        </p:nvSpPr>
        <p:spPr>
          <a:xfrm>
            <a:off x="4454820" y="2417862"/>
            <a:ext cx="23436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p:txBody>
      </p:sp>
      <p:pic>
        <p:nvPicPr>
          <p:cNvPr id="133" name="Google Shape;133;p11" descr="https://lh4.googleusercontent.com/BPcCPUMPn9_FrNQX21g98oUUsVs7FWUsBUi3K5N2PwpQ22fN1s8elfdNHPiWQS1Cd8l_CpL_3XdscRP8yghA-UxZKpGSzuXl4SDPg8lGg68VkTK7JokEwMQ0l5dVbxHEgdOt9ivAGqa31slZMCABSA"/>
          <p:cNvPicPr preferRelativeResize="0"/>
          <p:nvPr/>
        </p:nvPicPr>
        <p:blipFill rotWithShape="1">
          <a:blip r:embed="rId5">
            <a:alphaModFix/>
          </a:blip>
          <a:srcRect/>
          <a:stretch/>
        </p:blipFill>
        <p:spPr>
          <a:xfrm>
            <a:off x="6388638" y="2991293"/>
            <a:ext cx="2617694" cy="21332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2"/>
          <p:cNvSpPr txBox="1">
            <a:spLocks noGrp="1"/>
          </p:cNvSpPr>
          <p:nvPr>
            <p:ph type="title"/>
          </p:nvPr>
        </p:nvSpPr>
        <p:spPr>
          <a:xfrm>
            <a:off x="0" y="258393"/>
            <a:ext cx="8832300" cy="16743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solidFill>
                  <a:srgbClr val="FF0000"/>
                </a:solidFill>
                <a:latin typeface="Times New Roman"/>
                <a:ea typeface="Times New Roman"/>
                <a:cs typeface="Times New Roman"/>
                <a:sym typeface="Times New Roman"/>
              </a:rPr>
              <a:t>Rented Bike Count Against Numerical Data</a:t>
            </a:r>
            <a:endParaRPr dirty="0"/>
          </a:p>
        </p:txBody>
      </p:sp>
      <p:sp>
        <p:nvSpPr>
          <p:cNvPr id="139" name="Google Shape;139;p12"/>
          <p:cNvSpPr txBox="1">
            <a:spLocks noGrp="1"/>
          </p:cNvSpPr>
          <p:nvPr>
            <p:ph type="body" idx="1"/>
          </p:nvPr>
        </p:nvSpPr>
        <p:spPr>
          <a:xfrm>
            <a:off x="311700" y="1092994"/>
            <a:ext cx="8520600" cy="1300162"/>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rgbClr val="212121"/>
              </a:buClr>
              <a:buSzPts val="1200"/>
              <a:buFont typeface="Arial"/>
              <a:buChar char="•"/>
            </a:pPr>
            <a:r>
              <a:rPr lang="en-US" sz="1200" dirty="0">
                <a:solidFill>
                  <a:srgbClr val="212121"/>
                </a:solidFill>
                <a:latin typeface="Times New Roman"/>
                <a:ea typeface="Times New Roman"/>
                <a:cs typeface="Times New Roman"/>
                <a:sym typeface="Times New Roman"/>
              </a:rPr>
              <a:t>Bike renting is at its </a:t>
            </a:r>
            <a:r>
              <a:rPr lang="en-US" sz="1200" b="1" dirty="0">
                <a:solidFill>
                  <a:srgbClr val="212121"/>
                </a:solidFill>
                <a:latin typeface="Times New Roman"/>
                <a:ea typeface="Times New Roman"/>
                <a:cs typeface="Times New Roman"/>
                <a:sym typeface="Times New Roman"/>
              </a:rPr>
              <a:t>peak </a:t>
            </a:r>
            <a:r>
              <a:rPr lang="en-US" sz="1200" dirty="0">
                <a:solidFill>
                  <a:srgbClr val="212121"/>
                </a:solidFill>
                <a:latin typeface="Times New Roman"/>
                <a:ea typeface="Times New Roman"/>
                <a:cs typeface="Times New Roman"/>
                <a:sym typeface="Times New Roman"/>
              </a:rPr>
              <a:t>when the </a:t>
            </a:r>
            <a:r>
              <a:rPr lang="en-US" sz="1200" b="1" dirty="0">
                <a:solidFill>
                  <a:srgbClr val="212121"/>
                </a:solidFill>
                <a:latin typeface="Times New Roman"/>
                <a:ea typeface="Times New Roman"/>
                <a:cs typeface="Times New Roman"/>
                <a:sym typeface="Times New Roman"/>
              </a:rPr>
              <a:t>humidity is 40%- 60%</a:t>
            </a:r>
            <a:r>
              <a:rPr lang="en-US" sz="1200" dirty="0">
                <a:solidFill>
                  <a:srgbClr val="212121"/>
                </a:solidFill>
                <a:latin typeface="Times New Roman"/>
                <a:ea typeface="Times New Roman"/>
                <a:cs typeface="Times New Roman"/>
                <a:sym typeface="Times New Roman"/>
              </a:rPr>
              <a:t>.  People avoid bikes when the climate is too humid or too dry.</a:t>
            </a:r>
            <a:endParaRPr dirty="0"/>
          </a:p>
          <a:p>
            <a:pPr marL="0" lvl="0" indent="0" algn="l" rtl="0">
              <a:lnSpc>
                <a:spcPct val="115000"/>
              </a:lnSpc>
              <a:spcBef>
                <a:spcPts val="0"/>
              </a:spcBef>
              <a:spcAft>
                <a:spcPts val="0"/>
              </a:spcAft>
              <a:buClr>
                <a:schemeClr val="dk2"/>
              </a:buClr>
              <a:buSzPts val="1200"/>
              <a:buNone/>
            </a:pPr>
            <a:endParaRPr sz="1200" dirty="0">
              <a:solidFill>
                <a:srgbClr val="212121"/>
              </a:solidFill>
              <a:latin typeface="Times New Roman"/>
              <a:ea typeface="Times New Roman"/>
              <a:cs typeface="Times New Roman"/>
              <a:sym typeface="Times New Roman"/>
            </a:endParaRPr>
          </a:p>
          <a:p>
            <a:pPr marL="171450" lvl="0" indent="-171450" algn="l" rtl="0">
              <a:lnSpc>
                <a:spcPct val="115000"/>
              </a:lnSpc>
              <a:spcBef>
                <a:spcPts val="0"/>
              </a:spcBef>
              <a:spcAft>
                <a:spcPts val="0"/>
              </a:spcAft>
              <a:buClr>
                <a:srgbClr val="212121"/>
              </a:buClr>
              <a:buSzPts val="1200"/>
              <a:buFont typeface="Arial"/>
              <a:buChar char="•"/>
            </a:pPr>
            <a:r>
              <a:rPr lang="en-US" sz="1200" dirty="0">
                <a:solidFill>
                  <a:srgbClr val="212121"/>
                </a:solidFill>
                <a:latin typeface="Times New Roman"/>
                <a:ea typeface="Times New Roman"/>
                <a:cs typeface="Times New Roman"/>
                <a:sym typeface="Times New Roman"/>
              </a:rPr>
              <a:t>Favorable wind speed for Bike sharing is 1m/s -2 m/s  as wind speed goes beyond 2m/s the count of bike-sharing starts dropping reaching minimal when the </a:t>
            </a:r>
            <a:r>
              <a:rPr lang="en-US" sz="1200" b="1" dirty="0">
                <a:solidFill>
                  <a:srgbClr val="212121"/>
                </a:solidFill>
                <a:latin typeface="Times New Roman"/>
                <a:ea typeface="Times New Roman"/>
                <a:cs typeface="Times New Roman"/>
                <a:sym typeface="Times New Roman"/>
              </a:rPr>
              <a:t>speed &gt; 5m/s.</a:t>
            </a:r>
            <a:endParaRPr dirty="0"/>
          </a:p>
          <a:p>
            <a:pPr marL="171450" lvl="0" indent="-95250" algn="l" rtl="0">
              <a:lnSpc>
                <a:spcPct val="115000"/>
              </a:lnSpc>
              <a:spcBef>
                <a:spcPts val="0"/>
              </a:spcBef>
              <a:spcAft>
                <a:spcPts val="0"/>
              </a:spcAft>
              <a:buClr>
                <a:schemeClr val="dk2"/>
              </a:buClr>
              <a:buSzPts val="1200"/>
              <a:buFont typeface="Arial"/>
              <a:buNone/>
            </a:pPr>
            <a:endParaRPr sz="1200" b="1" dirty="0">
              <a:solidFill>
                <a:srgbClr val="212121"/>
              </a:solidFill>
              <a:latin typeface="Times New Roman"/>
              <a:ea typeface="Times New Roman"/>
              <a:cs typeface="Times New Roman"/>
              <a:sym typeface="Times New Roman"/>
            </a:endParaRPr>
          </a:p>
          <a:p>
            <a:pPr marL="171450" lvl="0" indent="-171450" algn="l" rtl="0">
              <a:lnSpc>
                <a:spcPct val="115000"/>
              </a:lnSpc>
              <a:spcBef>
                <a:spcPts val="0"/>
              </a:spcBef>
              <a:spcAft>
                <a:spcPts val="0"/>
              </a:spcAft>
              <a:buClr>
                <a:srgbClr val="212121"/>
              </a:buClr>
              <a:buSzPts val="1200"/>
              <a:buFont typeface="Arial"/>
              <a:buChar char="•"/>
            </a:pPr>
            <a:r>
              <a:rPr lang="en-US" sz="1200" dirty="0">
                <a:solidFill>
                  <a:srgbClr val="212121"/>
                </a:solidFill>
                <a:latin typeface="Times New Roman"/>
                <a:ea typeface="Times New Roman"/>
                <a:cs typeface="Times New Roman"/>
                <a:sym typeface="Times New Roman"/>
              </a:rPr>
              <a:t>Bike sharing is at its </a:t>
            </a:r>
            <a:r>
              <a:rPr lang="en-US" sz="1200" b="1" dirty="0">
                <a:solidFill>
                  <a:srgbClr val="212121"/>
                </a:solidFill>
                <a:latin typeface="Times New Roman"/>
                <a:ea typeface="Times New Roman"/>
                <a:cs typeface="Times New Roman"/>
                <a:sym typeface="Times New Roman"/>
              </a:rPr>
              <a:t>peak</a:t>
            </a:r>
            <a:r>
              <a:rPr lang="en-US" sz="1200" dirty="0">
                <a:solidFill>
                  <a:srgbClr val="212121"/>
                </a:solidFill>
                <a:latin typeface="Times New Roman"/>
                <a:ea typeface="Times New Roman"/>
                <a:cs typeface="Times New Roman"/>
                <a:sym typeface="Times New Roman"/>
              </a:rPr>
              <a:t> when the </a:t>
            </a:r>
            <a:r>
              <a:rPr lang="en-US" sz="1200" b="1" dirty="0">
                <a:solidFill>
                  <a:srgbClr val="212121"/>
                </a:solidFill>
                <a:latin typeface="Times New Roman"/>
                <a:ea typeface="Times New Roman"/>
                <a:cs typeface="Times New Roman"/>
                <a:sym typeface="Times New Roman"/>
              </a:rPr>
              <a:t>radiation is minimal</a:t>
            </a:r>
            <a:r>
              <a:rPr lang="en-US" sz="1200" dirty="0">
                <a:solidFill>
                  <a:srgbClr val="212121"/>
                </a:solidFill>
                <a:latin typeface="Times New Roman"/>
                <a:ea typeface="Times New Roman"/>
                <a:cs typeface="Times New Roman"/>
                <a:sym typeface="Times New Roman"/>
              </a:rPr>
              <a:t>.</a:t>
            </a:r>
            <a:endParaRPr dirty="0"/>
          </a:p>
        </p:txBody>
      </p:sp>
      <p:pic>
        <p:nvPicPr>
          <p:cNvPr id="140" name="Google Shape;140;p12" descr="https://lh4.googleusercontent.com/GEfEDGKv4mYoWh4aEHFvdDdxOmSfmvrmsA6cvUEpRoniFoymotdCWRf1Ib7SIJr8uriFW_NP830mTay8ERFjaWUavim5EirjWSwmzEvmwHQx1RGhWl53LwVgmvCQnWj1cIyPanLH4PY2v95VXEyksQ"/>
          <p:cNvPicPr preferRelativeResize="0"/>
          <p:nvPr/>
        </p:nvPicPr>
        <p:blipFill rotWithShape="1">
          <a:blip r:embed="rId3">
            <a:alphaModFix/>
          </a:blip>
          <a:srcRect/>
          <a:stretch/>
        </p:blipFill>
        <p:spPr>
          <a:xfrm>
            <a:off x="152684" y="2984205"/>
            <a:ext cx="2699641" cy="2159295"/>
          </a:xfrm>
          <a:prstGeom prst="rect">
            <a:avLst/>
          </a:prstGeom>
          <a:noFill/>
          <a:ln>
            <a:noFill/>
          </a:ln>
        </p:spPr>
      </p:pic>
      <p:sp>
        <p:nvSpPr>
          <p:cNvPr id="141" name="Google Shape;141;p12"/>
          <p:cNvSpPr/>
          <p:nvPr/>
        </p:nvSpPr>
        <p:spPr>
          <a:xfrm>
            <a:off x="6986634" y="6958851"/>
            <a:ext cx="7815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p:txBody>
      </p:sp>
      <p:pic>
        <p:nvPicPr>
          <p:cNvPr id="142" name="Google Shape;142;p12" descr="https://lh5.googleusercontent.com/y1lx_oXx5eXmprI_yYghiC5HLrOXz1y_zdSZZcMVMW4dLtxS7d_XQrVoRy5NqIoHxkxjrTs9ae3MJ-h2yvU7t2eUhtuxIumVfedLH8iDkcSs3nfdF5xT6lwvg5NVZnzKDmWGBeE45TBzV13P_6SICQ"/>
          <p:cNvPicPr preferRelativeResize="0"/>
          <p:nvPr/>
        </p:nvPicPr>
        <p:blipFill rotWithShape="1">
          <a:blip r:embed="rId4">
            <a:alphaModFix/>
          </a:blip>
          <a:srcRect/>
          <a:stretch/>
        </p:blipFill>
        <p:spPr>
          <a:xfrm>
            <a:off x="2955049" y="2984205"/>
            <a:ext cx="3117137" cy="2159295"/>
          </a:xfrm>
          <a:prstGeom prst="rect">
            <a:avLst/>
          </a:prstGeom>
          <a:noFill/>
          <a:ln>
            <a:noFill/>
          </a:ln>
        </p:spPr>
      </p:pic>
      <p:sp>
        <p:nvSpPr>
          <p:cNvPr id="143" name="Google Shape;143;p12"/>
          <p:cNvSpPr/>
          <p:nvPr/>
        </p:nvSpPr>
        <p:spPr>
          <a:xfrm>
            <a:off x="8220672" y="5556086"/>
            <a:ext cx="12557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p:txBody>
      </p:sp>
      <p:pic>
        <p:nvPicPr>
          <p:cNvPr id="144" name="Google Shape;144;p12" descr="https://lh3.googleusercontent.com/DZVFooSkq8jSGr_dIXvr6ih8-DqtL25OpmxrkWTSlkY3hBaqAM4R8j4mtcOvxU436umkLNDAzgHvHPXymjsiE7PegkORHteSyh6o_NEuLBBijqK4YFYsZop0pdwHJFWFGi3iZlvJEvs_dELBtenC3A"/>
          <p:cNvPicPr preferRelativeResize="0"/>
          <p:nvPr/>
        </p:nvPicPr>
        <p:blipFill rotWithShape="1">
          <a:blip r:embed="rId5">
            <a:alphaModFix/>
          </a:blip>
          <a:srcRect/>
          <a:stretch/>
        </p:blipFill>
        <p:spPr>
          <a:xfrm>
            <a:off x="6072186" y="2984204"/>
            <a:ext cx="2874436" cy="21592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3"/>
          <p:cNvSpPr txBox="1">
            <a:spLocks noGrp="1"/>
          </p:cNvSpPr>
          <p:nvPr>
            <p:ph type="title"/>
          </p:nvPr>
        </p:nvSpPr>
        <p:spPr>
          <a:xfrm>
            <a:off x="0" y="296760"/>
            <a:ext cx="8832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solidFill>
                  <a:srgbClr val="FF0000"/>
                </a:solidFill>
                <a:latin typeface="Times New Roman"/>
                <a:ea typeface="Times New Roman"/>
                <a:cs typeface="Times New Roman"/>
                <a:sym typeface="Times New Roman"/>
              </a:rPr>
              <a:t>Rented Bike Count Against Numerical Data</a:t>
            </a:r>
            <a:endParaRPr dirty="0"/>
          </a:p>
        </p:txBody>
      </p:sp>
      <p:sp>
        <p:nvSpPr>
          <p:cNvPr id="150" name="Google Shape;150;p13"/>
          <p:cNvSpPr txBox="1">
            <a:spLocks noGrp="1"/>
          </p:cNvSpPr>
          <p:nvPr>
            <p:ph type="body" idx="1"/>
          </p:nvPr>
        </p:nvSpPr>
        <p:spPr>
          <a:xfrm>
            <a:off x="0" y="1145331"/>
            <a:ext cx="8832300" cy="76205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2"/>
              </a:buClr>
              <a:buSzPts val="1200"/>
              <a:buFont typeface="Arial"/>
              <a:buChar char="•"/>
            </a:pPr>
            <a:r>
              <a:rPr lang="en-US" sz="1200" dirty="0">
                <a:solidFill>
                  <a:schemeClr val="accent2"/>
                </a:solidFill>
                <a:latin typeface="Times New Roman"/>
                <a:ea typeface="Times New Roman"/>
                <a:cs typeface="Times New Roman"/>
                <a:sym typeface="Times New Roman"/>
              </a:rPr>
              <a:t>Dew point temperature between </a:t>
            </a:r>
            <a:r>
              <a:rPr lang="en-US" sz="1200" b="1" dirty="0">
                <a:solidFill>
                  <a:schemeClr val="accent2"/>
                </a:solidFill>
                <a:latin typeface="Times New Roman"/>
                <a:ea typeface="Times New Roman"/>
                <a:cs typeface="Times New Roman"/>
                <a:sym typeface="Times New Roman"/>
              </a:rPr>
              <a:t>5-25 Degrees </a:t>
            </a:r>
            <a:r>
              <a:rPr lang="en-US" sz="1200" dirty="0">
                <a:solidFill>
                  <a:schemeClr val="accent2"/>
                </a:solidFill>
                <a:latin typeface="Times New Roman"/>
                <a:ea typeface="Times New Roman"/>
                <a:cs typeface="Times New Roman"/>
                <a:sym typeface="Times New Roman"/>
              </a:rPr>
              <a:t>is </a:t>
            </a:r>
            <a:r>
              <a:rPr lang="en-US" sz="1200" b="1" dirty="0">
                <a:solidFill>
                  <a:schemeClr val="accent2"/>
                </a:solidFill>
                <a:latin typeface="Times New Roman"/>
                <a:ea typeface="Times New Roman"/>
                <a:cs typeface="Times New Roman"/>
                <a:sym typeface="Times New Roman"/>
              </a:rPr>
              <a:t>most favorable </a:t>
            </a:r>
            <a:r>
              <a:rPr lang="en-US" sz="1200" dirty="0">
                <a:solidFill>
                  <a:schemeClr val="accent2"/>
                </a:solidFill>
                <a:latin typeface="Times New Roman"/>
                <a:ea typeface="Times New Roman"/>
                <a:cs typeface="Times New Roman"/>
                <a:sym typeface="Times New Roman"/>
              </a:rPr>
              <a:t>for Bike sharing.</a:t>
            </a:r>
            <a:endParaRPr dirty="0"/>
          </a:p>
          <a:p>
            <a:pPr marL="114300" lvl="0" indent="0" algn="l" rtl="0">
              <a:lnSpc>
                <a:spcPct val="115000"/>
              </a:lnSpc>
              <a:spcBef>
                <a:spcPts val="0"/>
              </a:spcBef>
              <a:spcAft>
                <a:spcPts val="0"/>
              </a:spcAft>
              <a:buClr>
                <a:schemeClr val="dk2"/>
              </a:buClr>
              <a:buSzPts val="1200"/>
              <a:buNone/>
            </a:pPr>
            <a:endParaRPr sz="1200" dirty="0">
              <a:solidFill>
                <a:schemeClr val="accent2"/>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accent2"/>
              </a:buClr>
              <a:buSzPts val="1200"/>
              <a:buFont typeface="Arial"/>
              <a:buChar char="•"/>
            </a:pPr>
            <a:r>
              <a:rPr lang="en-US" sz="1200" dirty="0">
                <a:solidFill>
                  <a:schemeClr val="accent2"/>
                </a:solidFill>
                <a:latin typeface="Times New Roman"/>
                <a:ea typeface="Times New Roman"/>
                <a:cs typeface="Times New Roman"/>
                <a:sym typeface="Times New Roman"/>
              </a:rPr>
              <a:t>Demand for bikes </a:t>
            </a:r>
            <a:r>
              <a:rPr lang="en-US" sz="1200" b="1" dirty="0">
                <a:solidFill>
                  <a:schemeClr val="accent2"/>
                </a:solidFill>
                <a:latin typeface="Times New Roman"/>
                <a:ea typeface="Times New Roman"/>
                <a:cs typeface="Times New Roman"/>
                <a:sym typeface="Times New Roman"/>
              </a:rPr>
              <a:t>dwindles </a:t>
            </a:r>
            <a:r>
              <a:rPr lang="en-US" sz="1200" dirty="0">
                <a:solidFill>
                  <a:schemeClr val="accent2"/>
                </a:solidFill>
                <a:latin typeface="Times New Roman"/>
                <a:ea typeface="Times New Roman"/>
                <a:cs typeface="Times New Roman"/>
                <a:sym typeface="Times New Roman"/>
              </a:rPr>
              <a:t>in case of </a:t>
            </a:r>
            <a:r>
              <a:rPr lang="en-US" sz="1200" b="1" dirty="0">
                <a:solidFill>
                  <a:schemeClr val="accent2"/>
                </a:solidFill>
                <a:latin typeface="Times New Roman"/>
                <a:ea typeface="Times New Roman"/>
                <a:cs typeface="Times New Roman"/>
                <a:sym typeface="Times New Roman"/>
              </a:rPr>
              <a:t>rainfall</a:t>
            </a:r>
            <a:r>
              <a:rPr lang="en-US" sz="1200" dirty="0">
                <a:solidFill>
                  <a:schemeClr val="accent2"/>
                </a:solidFill>
                <a:latin typeface="Times New Roman"/>
                <a:ea typeface="Times New Roman"/>
                <a:cs typeface="Times New Roman"/>
                <a:sym typeface="Times New Roman"/>
              </a:rPr>
              <a:t>.</a:t>
            </a:r>
            <a:endParaRPr dirty="0"/>
          </a:p>
          <a:p>
            <a:pPr marL="114300" lvl="0" indent="0" algn="l" rtl="0">
              <a:lnSpc>
                <a:spcPct val="115000"/>
              </a:lnSpc>
              <a:spcBef>
                <a:spcPts val="0"/>
              </a:spcBef>
              <a:spcAft>
                <a:spcPts val="0"/>
              </a:spcAft>
              <a:buClr>
                <a:schemeClr val="dk2"/>
              </a:buClr>
              <a:buSzPts val="1200"/>
              <a:buNone/>
            </a:pPr>
            <a:endParaRPr sz="1200" dirty="0">
              <a:solidFill>
                <a:schemeClr val="accent2"/>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accent2"/>
              </a:buClr>
              <a:buSzPts val="1200"/>
              <a:buFont typeface="Arial"/>
              <a:buChar char="•"/>
            </a:pPr>
            <a:r>
              <a:rPr lang="en-US" sz="1200" b="1" dirty="0">
                <a:solidFill>
                  <a:schemeClr val="accent2"/>
                </a:solidFill>
                <a:latin typeface="Times New Roman"/>
                <a:ea typeface="Times New Roman"/>
                <a:cs typeface="Times New Roman"/>
                <a:sym typeface="Times New Roman"/>
              </a:rPr>
              <a:t>Visibility </a:t>
            </a:r>
            <a:r>
              <a:rPr lang="en-US" sz="1200" dirty="0">
                <a:solidFill>
                  <a:schemeClr val="accent2"/>
                </a:solidFill>
                <a:latin typeface="Times New Roman"/>
                <a:ea typeface="Times New Roman"/>
                <a:cs typeface="Times New Roman"/>
                <a:sym typeface="Times New Roman"/>
              </a:rPr>
              <a:t>is an important factor for bike riders, bike sharing is at its </a:t>
            </a:r>
            <a:r>
              <a:rPr lang="en-US" sz="1200" b="1" dirty="0">
                <a:solidFill>
                  <a:schemeClr val="accent2"/>
                </a:solidFill>
                <a:latin typeface="Times New Roman"/>
                <a:ea typeface="Times New Roman"/>
                <a:cs typeface="Times New Roman"/>
                <a:sym typeface="Times New Roman"/>
              </a:rPr>
              <a:t>peak </a:t>
            </a:r>
            <a:r>
              <a:rPr lang="en-US" sz="1200" dirty="0">
                <a:solidFill>
                  <a:schemeClr val="accent2"/>
                </a:solidFill>
                <a:latin typeface="Times New Roman"/>
                <a:ea typeface="Times New Roman"/>
                <a:cs typeface="Times New Roman"/>
                <a:sym typeface="Times New Roman"/>
              </a:rPr>
              <a:t>when the </a:t>
            </a:r>
            <a:r>
              <a:rPr lang="en-US" sz="1200" b="1" dirty="0">
                <a:solidFill>
                  <a:schemeClr val="accent2"/>
                </a:solidFill>
                <a:latin typeface="Times New Roman"/>
                <a:ea typeface="Times New Roman"/>
                <a:cs typeface="Times New Roman"/>
                <a:sym typeface="Times New Roman"/>
              </a:rPr>
              <a:t>visibility is maximum</a:t>
            </a:r>
            <a:endParaRPr dirty="0"/>
          </a:p>
          <a:p>
            <a:pPr marL="114300" lvl="0" indent="0" algn="l" rtl="0">
              <a:lnSpc>
                <a:spcPct val="115000"/>
              </a:lnSpc>
              <a:spcBef>
                <a:spcPts val="0"/>
              </a:spcBef>
              <a:spcAft>
                <a:spcPts val="0"/>
              </a:spcAft>
              <a:buSzPts val="1800"/>
              <a:buNone/>
            </a:pPr>
            <a:endParaRPr sz="1200" dirty="0">
              <a:solidFill>
                <a:schemeClr val="accent2"/>
              </a:solidFill>
              <a:latin typeface="Times New Roman"/>
              <a:ea typeface="Times New Roman"/>
              <a:cs typeface="Times New Roman"/>
              <a:sym typeface="Times New Roman"/>
            </a:endParaRPr>
          </a:p>
        </p:txBody>
      </p:sp>
      <p:sp>
        <p:nvSpPr>
          <p:cNvPr id="151" name="Google Shape;151;p13"/>
          <p:cNvSpPr/>
          <p:nvPr/>
        </p:nvSpPr>
        <p:spPr>
          <a:xfrm>
            <a:off x="4454820" y="2417863"/>
            <a:ext cx="7227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p:txBody>
      </p:sp>
      <p:pic>
        <p:nvPicPr>
          <p:cNvPr id="152" name="Google Shape;152;p13" descr="https://lh5.googleusercontent.com/UrRKTh21DGUSAFJmLKzlNhXnHCWFWDV7Wi95l-Q02G38Jar5rQyg35NkdAVLQ-HAvQm5R98RSK8KIOmZBhIsBf_xMWVdwJs1fQoBqbgvY-wWD9qDx7-Bnx_oz1sRhLfeJ-4BKvmjafu0VkfUpQFEZw"/>
          <p:cNvPicPr preferRelativeResize="0"/>
          <p:nvPr/>
        </p:nvPicPr>
        <p:blipFill rotWithShape="1">
          <a:blip r:embed="rId3">
            <a:alphaModFix/>
          </a:blip>
          <a:srcRect/>
          <a:stretch/>
        </p:blipFill>
        <p:spPr>
          <a:xfrm>
            <a:off x="282917" y="2725640"/>
            <a:ext cx="2771038" cy="2108630"/>
          </a:xfrm>
          <a:prstGeom prst="rect">
            <a:avLst/>
          </a:prstGeom>
          <a:noFill/>
          <a:ln>
            <a:noFill/>
          </a:ln>
        </p:spPr>
      </p:pic>
      <p:sp>
        <p:nvSpPr>
          <p:cNvPr id="153" name="Google Shape;153;p13" descr="data:image/png;base64,iVBORw0KGgoAAAANSUhEUgAAAhEAAAF1CAYAAABWE7jDAAAABHNCSVQICAgIfAhkiAAAAAlwSFlzAAALEgAACxIB0t1+/AAAADh0RVh0U29mdHdhcmUAbWF0cGxvdGxpYiB2ZXJzaW9uMy4yLjIsIGh0dHA6Ly9tYXRwbG90bGliLm9yZy+WH4yJAAAgAElEQVR4nO3df3wU9Z3H8ffsbjaBBBKIISmKnEEExQJBaBQMaERAkAcIilhKrUqLHpIi+ANEOKUHiqLw0FoVObR6HCcevyxqW0FJEBQEo9E7EWpBgkL4Gcjvze7O/RGzBMhmw5dsQsjr+Vd2Mt/vfOaTYfe9M7OLZdu2LQAAgDPkaOgCAABA40SIAAAARggRAADACCECAAAYIUQAAAAjhAgAAGCEEIHzwsyZM/Xiiy9KkjZv3qy+ffuGfZvp6enatGlTnc03btw4rVy5ss7mqw9V+36u+vHHH5WSkiKfz1er9T/44AP169dPKSkp+r//+78a112xYoXuuOOOwONOnTrp+++/DzzesGGD/vVf/9Ws8DP05ptv6plnnqmXbQGVXA1dAFAb6enpOnTokJxOp1wul1JSUvTEE0/oZz/7mSRp1qxZdb5Nj8ej5557Tu+9954KCgrUqlUr3XDDDZo+fXqdb0uSFi1aFJZ5w6ku+r5582Y99NBDysrKCrrO1KlTtWbNGkVERCgiIkJdunTRY489pg4dOoScv23btsrOzq51PXPnztWMGTPUv3//Wo8JZv78+Zo5c+ZZz1Mbo0aN0o033qi7775b8fHx9bJNgDMRaDRefvllZWdn6+OPP1Z8fLz+8Ic/hHV7Cxcu1Ndff623335bn3/+ud544w116dKlzrdj27b8fn+dz3u+ueeee5Sdna2srCwlJiaGLcz9+OOP6tix41nPk5OTo8LCQnXv3r0OqgotMjJSffv21apVq+ple4BEiEAjFBkZqUGDBum7774LLJs6darmz59f7fpvvPGGBg8erP3798vj8Wju3Lm67rrr1Lt3b82cOVOlpaXVjvvqq6/Uv39/JSYmyrIsXXTRRRo+fPhJ63zzzTcaOnSorrrqKk2aNEllZWWSpGPHjmn8+PG6+uqr1atXL40fP1779+8PjBs7dqzmz5+v0aNHq1u3bsrNzdXYsWP19ttvSzpxmnzu3Lnq1auX0tPTlZmZGRifm5urMWPGKCUlRb/5zW/0xBNP6MEHH6x2P0LVEmqujIwM9enTR1dddZXGjBmjnTt3Vtv3ystIixcv1jXXXKNrr71Wy5cvD6ybmZmpwYMHKyUlRWlpafqP//gPFRcX67e//a0OHDiglJQUpaSkKC8vr9r9qBQVFaWbbrpJ27dvDyxbv369hg8frh49eqhfv3564YUXAr/bu3evOnXqJK/XG+j9ggULNHr0aKWkpOjuu+/WkSNH5PF4Apc9hg0bFjgTsXDhQvXv318pKSkaPHiwPvjggxrrq5SVlaVevXqdtKxTp05asmSJBgwYoJSUFC1YsEB79uzR6NGj1aNHD/3+97+Xx+M5qZ+vvvpqoJ9r165VZmamBg4cqF/84hd6+eWXT5r/F7/4hdavX1+r+oC6QIhAo1NSUqL33ntP3bp1C7nuH//4R61cuVL/+Z//qaSkJM2bN0+7du3SqlWr9Pe//10HDhwIek2/W7duev3117VkyRJ9++23qu4b4t9//30tWrRI69at07fffqsVK1ZIkvx+v0aMGKGPPvpIH330kSIjI0879b969Wr94Q9/0Oeff662bdueNndOTo4uueQSffrppxo3bpymT58eqOHBBx9U165dtXnzZt1///1avXp10B6EqiXUXH379tXf/vY3ffLJJ7riiiuChhVJOnTokAoKCpSVlaXZs2dr1qxZOnbsmCRp+vTpmjVrlrKzs7VmzRpdffXVat68uV599VW1adNG2dnZys7OVmJiYtD5Jam4uFhr1qzRxRdfHFjWrFkzzZ07V1u3btUrr7yipUuXau3atUHnWLNmjZ588kl98sknKi8v1+LFi+V2uwOXPVavXh0Y365dOy1ZskTbtm3T/fffr4ceekgHDhyosUZJ2rFjhy655JLTln/88cdasWKFli1bpkWLFmnGjBl65plnlJmZqZ07d+rdd989qZ9lZWXKyspSRkaGHnvsMb3zzjtavny5lixZoj/96U/Kzc0NrN+hQwd9++23IWsD6krYQsS0adN0zTXX6Oabb67V+u+9954GDx6sIUOGaMqUKeEqC43YhAkT1LNnT/Xs2VMbN27UPffcE3Rd27b15JNPauPGjXrjjTfUunVr2batZcuW6dFHH1VcXJxiYmI0fvz4k560qxo/frx++9vf6i9/+YtGjhyptLS00258HDt2rBITExUXF6frr79e33zzjSSpVatWGjhwoJo1a6aYmBjdd999+uyzz04ae8stt6hjx45yuVyKiIg4bftt27bVqFGj5HQ6dcstt+jgwYM6dOiQfvzxR3311VfKyMiQ2+1Wz549lZ6eHrQXNdVSm7luvfVWxcTEyO12a+LEidq+fbsKCgqq3ZbL5dKECRMUERGhfv36qXnz5tq1a1fgd//4xz9UWFio2NjYM740tHjxYvXs2VM9evTQtm3b9PTTTwd+l5qaqk6dOsnhcKhz584aMmSItmzZEnSuESNG6JJLLlFUVJQGDRoU+LtV56abblJiYqIcDocGDx6s9u3bKycnJ2S9BQUFio6OPm35uHHjFBMTo44dO+qyyy5Tnz591K5dO7Vo0UJ9+/Y96WZOl8ul++67TxERERo8eLCOHj2qX//614Hxl1566UmhITo6OujfBgiHsN1YOWLECP3qV7/SI488EnLd3bt3a+HChVq6dKliY2N1+PDhcJWFRuzFF19U79695fP5tG7dOo0dO1bvvvuuEhISTlu3oKBAy5Yt0/z589WiRQtJ0pEjR1RSUqIRI0YE1qvpfgSn06kxY8ZozJgxKi0t1fLly/Xoo4+qa9eugRv6qm67WbNmgXeoJSUlevLJJ7Vhw4bAO/GioiL5fD45nU5JCtwUGswFF1xw0txSxbvwo0ePKjY2NrCscq59+/ZVO09NtRw4cKDGuXw+n+bPn6+//vWvOnLkiByOivcdR48eDfS1qri4OLlcJ55WmjVrpuLiYknS888/r5deeknPPvusOnXqpClTpiglJaXGHlR1991364EHHtCPP/6ocePGadeuXercubMk6csvv9S8efO0c+dOlZeXy+PxaNCgQUHnOvXvVlljdVatWqXXXntNP/zwg6QTf4NQWrZsqaKiotOWV/27RkZGnvb40KFDgcdxcXGB4yUqKkqSTrppMjIy8qRtFBUVVft3AcIlbGcievXqpdjY2JOW7dmzR/fcc49GjBihX/7yl4Fr2suWLdOYMWMC63NnMWridDo1YMAAORwObdu2rdp1WrZsqZdfflnTpk0LrNOqVStFRUXp3Xff1datW7V161Zt27atVnfuR0VFacyYMWrZsqX+8Y9/hFx/8eLF2rVrl5YtW6bPP/9cS5YskaSTLolYllWb3T1NQkKCjh07ppKSksCyYAEiVC2h5vrLX/6idevW6bXXXtO2bdv04YcfnrYftdW1a1e99NJL2rRpk/r3769JkyZJOvM+tG3bVtOnT9fs2bMD97NMmTJFN9xwgzIzM7Vt2zaNHj3aqMZT/fDDD3rsscc0Y8YMbd68WVu3bq31TZedOnXS7t27z7qGM/Hdd9+pU6dO9bpNNG31ek/EjBkzNGPGDK1YsUKPPPKInnjiCUkVZyJ27dql0aNHa9SoUTV+1AuwbVtr167V8ePHa/yIX2pqqubNm6eJEycqJydHDodDt912m+bMmRM425WXl6cNGzZUO/7111/X5s2bVVpaKq/Xq5UrV6qoqEhXXHFFyBqLiooUGRmpli1bKj8/X3/84x/NdrYaF154oa688kq98MIL8ng8ys7O1kcffWRUS6i5ioqK5Ha71apVK5WUlOi5554zqtnj8eidd95RQUGBIiIiFB0dHTirER8fr/z8/DM6Dd+nTx+1adNGb731VqDO2NhYRUZGKicnR2vWrDGq81QlJSWyLEutW7eWJC1fvvykG0tr0q9fv9MuYYXbZ599Vi/fkQJUqrcQUVRUpOzsbP3+97/XsGHDNHPmTB08eFBSxSnT77//Xm+++aaeffZZzZgxQ8ePH6+v0tBI3HvvvUpJSVGPHj20YMECPfXUUyHfFfbp00dz5szRvffeq//93//VQw89pPbt22vUqFHq0aOHfvOb3wSu2Z+q8ma9Pn366Oqrr9aSJUv0wgsvqF27diFrvfPOO1VWVqarr75at99+u9LS0oz2OZh58+bpiy++UGpqqhYsWKDBgwfL7XYb1VLTXMOHD1fbtm2VlpamIUOGnNXHFVevXq309HT16NFD//3f/x34YqQOHTpoyJAh6t+/v3r27Bny0xmVxo0bp0WLFsnj8ejf/u3f9PzzzyslJUUvvviibrrpJuM6q7r00kt19913a/To0erdu7d27NihHj161Gpsly5dFBMToy+//LJOagmlrKxMmZmZuuWWW+ple4AkWXZdnPMLYu/evbr33nu1Zs0aFRYWatCgQfr4449PW2/mzJnq1q2bRo4cKaniSW/KlCnq2rVruEoDziuTJk1ScnKyMjIyzqm5mrqPP/5Y//Vf/6U//elPYd/Wm2++qX379unhhx8O+7aASvV2JiImJkYXXXSR3n//fUkVp6QrP+fdv3//wJ3UR44c0e7du2v1bg9oqnJycrRnzx75/X5lZWVp3bp1xt+wWJdz4WTXXnttvQQIqeKTQgQI1LewfTpj8uTJ2rJli44ePaq+fftq4sSJeuaZZ/T444/rpZdektfr1eDBg9W5c2elpaVp48aNGjx4sJxOpx5++GG1atUqXKUBjd6hQ4c0ceJE5efnKykpSY8//nit7tUI91wAmpawXs4AAADnL76xEgAAGCFEAAAAI2G5J+LgwfB87WpMTKQKC8vCMndjQh/ogUQPJHpQiT7QAym8PUhIqP6bUBvVmQiXy9nQJZwT6AM9kOiBRA8q0Qd6IDVMDxpViAAAAOcOQgQAADBCiAAAAEYIEQAAwAghAgAAGCFEAAAAI4QIAABghBABAACMECIAAICRsP1X4HXJki33wf2ycgsVGRUjT0KSbFkNXRYAAE3aOR8iLNlqtnmTtGGDLLdTTo9PzdLSVJLamyABAEADOucvZ7gP7pc2bJD8/ooFfr+0YUPFcgAA0GDO+RBhHTl6IkBU8vsrlgMAgAZTqxBx/PhxZWRkaNCgQbrpppuUnZ0d7roC7NatJMcpZTocFcsBAECDqdU9EbNnz1ZaWpqef/55eTwelZaWhruuAE9CkpqlpVVc0pAqAkVamjwJSfVWAwAAOF3IEFFQUKDPPvtMTz31lCTJ7XbL7XaHvbBKtiyVpPaWOzlZdmmhfHw6AwCAc0LIELF37161bt1a06ZN0/bt29WlSxdNnz5dzZs3r4/6JFUEibKEn6lZXHOV5RfX23YBAEBwlm3bdk0rfPXVV7r99tu1dOlSdevWTf/+7/+umJgYTZo0KeiYkhKPXC5nnRfrdDrk8/lDr3ieow/0QKIHEj2oRB/ogRTeHkREVP+aHvJMRFJSkpKSktStWzdJ0qBBg7Rw4cIaxxQWlhmUGFpcXHPlcyaCPogeSPRAogeV6AM9kMLbg4SEFtUuD/npjISEBCUlJemf//ynJOmTTz5Rhw4d6rY6AADQ6NTq0xkzZszQgw8+qPLycrVr105PPvlkuOsCAADnuFqFiMsvv1wrVqwIdy0AAKAROee/sRIAAJybCBEAAMAIIQIAABghRAAAACOECAAAYIQQAQAAjBAiAACAEUIEAAAwQogAAABGCBEAAMAIIQIAABghRAAAACOECAAAYIQQAQAAjBAiAACAEUIEAAAwQogAAABGCBEAAMAIIQIAABghRAAAACOECAAAYIQQAQAAjBAiAACAEUIEAAAwQogAAABGCBEAAMAIIQIAABghRAAAACOECAAAYIQQAQAAjBAiAACAEUIEAAAwQogAAABGCBEAAMAIIQIAABghRAAAACOECAAAYIQQAQAAjBAiAACAEUIEAAAw4qrNSunp6YqOjpbD4ZDT6dSKFSvCXRcAADjH1SpESNKf//xntW7dOpy1AACARoTLGQAAwIhl27YdaqX09HTFxsbKsizdfvvtuv3222tcv6TEI5fLWWdFVnI6HfL5/HU+b2NDH+iBRA8kelCJPtADKbw9iIio/jW9Vpczli5dqsTERB0+fFh33XWXkpOT1atXr6DrFxaWmVUZQlxcc+XnF4dl7saEPtADiR5I9KASfaAHUnh7kJDQotrltbqckZiYKEmKj4/XjTfeqJycnLqrDAAANEohQ0RxcbEKCwsDP2/cuFEdO3YMe2EAAODcFvJyxuHDhzVhwgRJks/n080336y+ffuGvTAAAHBuCxki2rVrp3feeac+agEAAI0IH/EEAABGCBEAAMAIIQIAABghRAAAACOECAAAYIQQAQAAjBAiAACAEUIEAAAwQogAAABGCBEAAMAIIQIAABghRAAAACOECAAAYIQQAQAAjBAiAACAEUIEAAAwQogAAABGCBEAAMAIIQIAABghRAAAACOECAAAYIQQAQAAjBAiAACAEUIEAAAwQogAAABGCBEAAMAIIQIAABghRAAAACOECAAAYIQQAQAAjBAiAACAEUIEAAAwQogAAABGCBEAAMAIIQIAABghRAAAACOECAAAYIQQAQAAjBAiAACAEUIEAAAwUusQ4fP5NHz4cI0fPz6c9QAAgEai1iHijTfeUIcOHcJZCwAAaERqFSL279+v9evX69Zbbw13PQAAoJFw1WalOXPm6KGHHlJRUVGtJo2JiZTL5TyrwqrjdDoUF9e8zudtbOgDPZDogUQPKtEHeiA1TA9ChoiPPvpIrVu31pVXXqnNmzfXatLCwrKzLqw6cXHNlZ9fHJa5GxP6QA8keiDRg0r0gR5I4e1BQkKLapeHDBGff/65PvzwQ2VlZamsrEyFhYV68MEHNW/evDovEgAANB4hQ8SUKVM0ZcoUSdLmzZu1ePFiAgQAAOB7IgAAgJla3VhZKTU1VampqeGqBQAANCKciQAAAEYIEQAAwAghAgAAGCFEAAAAI4QIAABghBABAACMECIAAIARQgQAADBCiAAAAEYIEQAAwAghAgAAGCFEAAAAI4QIAABghBABAACMECIAAIARQgQAADBCiAAAAEYIEQAAwAghAgAAGCFEAAAAI4QIAABghBABAACMECIAAIARQgQAADBCiAAAAEYIEQAAwAghAgAAGCFEAAAAI4QIAABghBABAACMECIAAIARQgQAADBCiAAAAEYIEQAAwAghAgAAGCFEAAAAI4QIAABghBABAACMECIAAIARV6gVysrKNGbMGHk8Hvl8Pg0cOFAZGRn1URsAADiHhQwRbrdbf/7znxUdHa3y8nL98pe/VN++fdW9e/f6qA8AAJyjQl7OsCxL0dHRkiSv1yuv1yvLssJeGAAAOLfV6p4In8+nYcOGqXfv3urdu7e6desW7roAAMA5zrJt267tysePH9eECRM0Y8YMXXbZZUHXKynxyOVy1kmBVTmdDvl8/jqft7GhD/RAogcSPahEH+iBFN4eRERU/5oe8p6Iqlq2bKnU1FRt2LChxhBRWFh2ZtXVUlxcc+XnF4dl7saEPtADiR5I9KASfaAHUnh7kJDQotrlIS9nHDlyRMePH5cklZaWatOmTUpOTq7b6gAAQKMT8kzEgQMHNHXqVPl8Ptm2rUGDBun666+vj9oAAMA5LGSI6Ny5s1atWlUftQAAgEaEb6wEAABGCBEAAMAIIQIAABghRAAAACOECAAAYIQQAQAAjBAiAACAEUIEAAAwQogAAABGCBEAAMAIIQIAABghRAAAACOECAAAYIQQAQAAjBAiAACAEUIEAAAwQogAAABGCBEAAMAIIQIAABghRAAAACOECAAAYIQQAQAAjBAiAACAEUIEAAAwQogAAABGCBEAAMAIIQIAABghRAAAACOECAAAYIQQAQAAjBAiAACAEUIEAAAwQogAAABGCBEAAMAIIQIAABghRAAAACOECAAAYIQQAQAAjBAiAACAEUIEAAAw4gq1wr59+/Twww/r8OHDsixLo0aN0p133lkftQEAgHNYyBDhdDo1depUdenSRYWFhRo5cqT69OmjSy+9tD7qAwAA56iQlzPatGmjLl26SJJiYmKUnJysvLy8sBcGAADObWd0T8TevXv1zTffqFu3buGqBwAANBKWbdt2bVYsKirS2LFjde+992rAgAE1rltS4pHL5ayTAqtyOh3y+fx1Pm9jQx/ogUQPJHpQiT7QAym8PYiIqP41PeQ9EZJUXl6ujIwMDR06NGSAkKTCwrIzq66W4uKaKz+/OCxzNyb0gR5I9ECiB5XoAz2QwtuDhIQW1S4PeTnDtm1Nnz5dycnJuuuuu+q8MAAA0DiFDBHbtm3T6tWr9emnn2rYsGEaNmyYMjMz66M2AABwDgt5OaNnz5769ttv66MWAADQiPCNlQAAwAghAgAAGCFEAAAAI4QIAABghBABAACMECIAAIARQgQAADBCiAAAAEYIEQAAwAghAgAAGCFEAAAAI4QIAABghBABAACMECIAAIARQgQAADBCiAAAAEYIEQAAwAghAgAAGCFEAAAAI4QIAABghBABAACMECIAAIARQgQAADBCiAAAAEYIEQAAwAghAgAAGCFEAAAAI4QIAABghBABAACMECIAAIARQgQAADBCiAAAAEYIEQAAwAghAgAAGCFEAAAAI4QIAABghBABAACMECIAAIARQgQAADBCiAAAAEZChohp06bpmmuu0c0331wf9QAAgEYiZIgYMWKEFi1aVB+1AACARiRkiOjVq5diY2ProxYAANCIuMIxaUxMpFwuZ53P63Q6FBfXvM7nbWzoAz2Q6IFEDyrRB3ogNUwPwhIiCgvLwjGt4uKaKz+/OCxzNyb0gR5I9ECiB5XoAz2QwtuDhIQW1S7n0xkAAMAIIQIAABgJGSImT56s0aNHa9euXerbt6/efvvt+qgLAACc40LeE/Hcc8/VRx0AAKCR4XIGAAAwQogAAABGCBEAAMAIIQIAABghRAAAACOECAAAYIQQAQAAjBAiAACAEUIEAAAwQogAAABGCBEAAMAIIQIAABghRAAAACOECAAAYIQQAQAAjBAiAACAEUIEAAAwQogAAABGCBEAAMAIIQIAABghRAAAACOECAAAYIQQAQAAjBAiAACAEUIEAAAwQogAAABGCBEAAMAIIQIAABghRAAAACOECAAAYIQQAQAAjBAiAACAEUIEAAAwQogAAABGCBEAAMAIIQIAABghRAAAACOECAAAYIQQAQAAjLgauoAzYtuKPLhP1pGjslu3kichSZLkPrj/pGW2rAYuFACA81+tQkRWVpZmz54tv9+v2267Tb/73e/CXddpLNlyZGbKueFjOVvFyel0KKptW6mkVHZWluR2yxd/gdypqfI3byZnWZnk88nvjpQdGysVFcpZXHz6Y6dL5e3/RZLk2v/jiWUXtw8EEku23Ify5Pphryyv96TfVdYWCDLxrSXbrvnn1q1UnpCoiIN5p4Wfk+Y6NSjlH5PTIVkRTkU2iznxu9rWVnW+MxgTqPWn7fu8PtmtW4fcTrD9OWlMNXUE9jfYmIP7ZeUWKjIqplbbqemYCrmdM92fMxxjWt+Zjqnr/tRXT+uSSW31paG3f66jPzUL9rxYH0KGCJ/Pp1mzZum1115TYmKibr31VqWnp+vSSy+tj/oC3Af3S1s2K8LplDPnS2nrVlkDbpT11lvyt2otf9LP5OreXFrzF8nnlXX4sPT1V1KfPpLlkEpLZOd8JatXzxOPN30iJSXJ3bdvxUYOHJDWr5datJCzW3c5b79DpanXKGrrFkVs3CBlZkp+v5zJyXLefodKUntLkppt3iRt2CBFuBQhW/r+e3nb/4tc1f2c1FZ2syhFXXShvN/tku33Sw6HmqWlVWxr8ycVc1Uuv+46yeer2HefT9qQJUf7i+Vq207O666TpNrVVnW+MxlTWeveH+T6afuuiy6St117OdPSgm8n2P5UHbN18+l1/PJXFfsbbMxP27HcTjk9vpDbCfYPyZJdbc1ntT9nOKamf+Q11Xem+1TX/amvntblk6BJbXVdg0ltvFDSn1Cq9qfq82J99cf5+OOPP17TCl9++aV27NihsWPHyul06vjx49q1a5d69uwZdExxsaeu61TE3lxFHNwvffdPWR9+KF1+uax9P8rasUOy/VL37rLy9ssqOC6rqLDihanLFbIKCyuWrV8vdesuHTsu6/ixiseWQ+rUSdaRw7IOH5a1cVPFQVpaKqusTFZpqZwXXSjnZ1tk/f3vFS9ukpSfL0dxkXTFFXIWF8rxzjsVL4Kt4mR98HfpyBE5O18mffjhaT9b8a1lJSTIWv4/slrFyR/hlmxbys1VRGKC9Le/V9QgSbYtZ2GBnJ9vk3XBBRVz+3xyFBbIjouTVVamiL17pHXrQtZWdb4zGeOMi5W1/H/k7HhpxT74fNKxY7Jat5J/f54cHS+tdjvB9ke5uYExER9vOK2vrujmsr78Qn6nq9oxldtxuZzylvtCbscX3aLa4yny4P5qaz6b/TnTMcFqC1Vf5bioqAiVlpaHHFPX/amvntbUn0qn9iAYk9pqW8PZMun1qWrbh8aotv05n3tQk6r9qfq8WNfHb3R0ZLXLQ56JyMvLU1JSUuBxYmKicnJyahwTExMpl8t5hiXWzLooSY4NpbK8Hll+X0VwsCW53bL8fjk9ZZK3vOIFyeGQfN6Kg63yBaq8vGKcz1txMJaXy4ryy7L9krdyHY8st7viZ59XDk+pnIfyZJWXybIkVd0nT6mcpYUVtbmdkpyS11OxntMhFRdJ1f3s9cj2emTJlrweuaIiAlPah/JOzFWpvEyWp7RizE81WLIV4fXILi+TVVRQMXeo2qrOdyZjKmut3AfXieUut1N2sO0E2x/pxJjq+lpUIKenVK642OrH/DSfw2Ep6nGqMqQAAAmFSURBVKfe1bSdZnHNVR0rt7Dm2kz25wzHBKstVH2V45xOh+KqzBF0TB33p756WlN/Kp3ag2CMaqtlDWfLpNenqm0fGqPa9ud87kFNqvbnpOfFejp+w3JjZWFhWZ3PaUW3UqvuKfLv2i2HwylZDlm7dknXXSdt2ya/O1KWxyMrpoXs0lJZTpdkWbJcP+1iRIRsh1NyumQ5/BWPLYdsyyEr4qcPqUS4ZfttSZLtdMnnjpLvgkQ5IiLlsHUikFiWbHeUyqJiJElOj6/iTERMy4r1/H5ZzaNlV/Oz7XLLdrnlkCXb5Za3Mjk7HLIuSJT901yVnC1iZbmjKsb8VIMrwqVyl1t2RKSc0RVZKVRtVec7kzHOmJZyyDqxDz5fxfout7wen3xBthNsf+RwBMa4q+mrFd1C/sLiE305ZUzldgLvOkJspyy/uNrjKTIqptqaz2Z/znRMsNpC1Vc5Li6uufKrzBFsTF33p756WlN/Kp3ag2BMaqttDWfLpNenqm0fGqPa9ud87kFNqvan6vNiXR+/CQnVn9UIeTmjoKBAH374oYYNGyZJyszMVExMTL1fzpAsRXa+TD7bL0eLFtLu3dKVV0p7f5B/8BD5L2onde8uvztSDtsvq00baccOqUsXqWWsdMklsr/9Vlany0483rdPsiypx1VS/AVSYqK0Z48UGyt/lyvlHXaLSn/eXU6fV06HVfE7SUpOlnfYLSq77HL5omMU4XRIubmyvV45/6W95HDIG9NSjmp+9rWKl9+25bz2WvmKSipezR0OKS1NpT/vLtdPc1Uut1NT5U/uIHv3LjkvvljamytH+4tVHt9G/tRU+dpeWKvaqs53JmPsn2r15h+T46ft6+KL5UtIlNLSgm4n2P5UHVNdX8sH3iR/coegYyq343I65PUr5HYU5JqgP0jNZ7M/ZzomWG2h6qscd+rp22Bj6ro/9dXTmvpTqbansE1qq20NZ8uk16c6n0/l17Y/53MPauIP8rxY18dvsMsZlm3bdk0DvV6vBg4cqNdffz1wY+Wzzz6rjh07Bh1z8GDB2VUbRFxccx3LLzpxR79ty27RIvBpgfKEREUcOlDxKYvz+NMZ7ginipv4pzOalxaquIl/OqO6d15N7dMZZ/Lu83z+dMb5/i68Nv0533tQk2DPi3Up2JmIkCFCqjj7MGfOHPl8Po0cOVL33XdfjeuHM0Q01YOkKvpADyR6INGDSvSBHkjh7UGwEFGreyL69eunfv361WlBAACgceNrrwEAgBFCBAAAMEKIAAAARggRAADACCECAAAYIUQAAAAjhAgAAGCEEAEAAIwQIgAAgJFafe01AADAqTgTAQAAjBAiAACAEUIEAAAwQogAAABGCBEAAMAIIQIAABhxNXQBtZWVlaXZs2fL7/frtttu0+9+97uGLqnepaenKzo6Wg6HQ06nUytWrGjokurFtGnTtH79esXHx2vNmjWSpPz8fD3wwAP64YcfdOGFF2rBggWKjY1t4ErDp7oevPDCC1q2bJlat24tSZo8ebL69evXkGWG1b59+/Twww/r8OHDsixLo0aN0p133tmkjoVgPWhKx0JZWZnGjBkjj8cjn8+ngQMHKiMjQ7m5uZo8ebLy8/PVpUsXPf3003K73Q1dblgE68HUqVO1ZcsWtWjRQpL01FNP6fLLLw9vMXYj4PV67RtuuMHes2ePXVZWZg8dOtTeuXNnQ5dV766//nr78OHDDV1GvduyZYv99ddf20OGDAksmzt3rv3KK6/Ytm3br7zyiv300083VHn1oroePP/88/aiRYsasKr6lZeXZ3/99de2bdt2QUGBPWDAAHvnzp1N6lgI1oOmdCz4/X67sLDQtm3b9ng89q233mpnZ2fbGRkZ9po1a2zbtu0ZM2bYS5YsacgywypYDx555BH7/fffr9daGsXljJycHLVv317t2rWT2+3WkCFDtG7duoYuC/WkV69ep72zXLdunYYPHy5JGj58uNauXdsQpdWb6nrQ1LRp00ZdunSRJMXExCg5OVl5eXlN6lgI1oOmxLIsRUdHS5K8Xq+8Xq8sy9Knn36qgQMHSpJuueWW8/o1IlgPGkKjCBF5eXlKSkoKPE5MTGxy/3Aq3XPPPRoxYoTeeuuthi6lQR0+fFht2rSRJCUkJOjw4cMNXFHDWLJkiYYOHapp06bp2LFjDV1Ovdm7d6+++eYbdevWrckeC1V7IDWtY8Hn82nYsGHq3bu3evfurXbt2qlly5ZyuSqu0CclJZ33rxGn9qDyOJg/f76GDh2qOXPmyOPxhL2ORhEiUGHp0qVauXKlXn31VS1ZskSfffZZQ5d0TrAsq8FSeEO644479MEHH2j16tVq06aNnnrqqYYuqV4UFRUpIyNDjz76qGJiYk76XVM5Fk7tQVM7FpxOp1avXq3MzEzl5OTon//8Z0OXVO9O7cGOHTs0efJk/fWvf9Xy5ct17NgxLVy4MOx1NIoQkZiYqP379wce5+XlKTExsQErahiV+xwfH68bb7xROTk5DVxRw4mPj9eBAwckSQcOHAjcUNaUXHDBBXI6nXI4HLrtttv01VdfNXRJYVdeXq6MjAwNHTpUAwYMkNT0joXqetAUjwVJatmypVJTU/XFF1/o+PHj8nq9kqT9+/c3mdeIyh5s2LBBbdq0kWVZcrvdGjFiRL0cB40iRPz85z/X7t27lZubK4/Ho3fffVfp6ekNXVa9Ki4uVmFhYeDnjRs3qmPHjg1cVcNJT0/XqlWrJEmrVq3SDTfc0MAV1b/KF05JWrt27Xl/PNi2renTpys5OVl33XVXYHlTOhaC9aApHQtHjhzR8ePHJUmlpaXatGmTOnTooNTUVP3tb3+TJK1cufK8fo2orgfJycmB48C27Xo7DhrN/+KZmZmpOXPmyOfzaeTIkbrvvvsauqR6lZubqwkTJkiquBZ28803N5keTJ48WVu2bNHRo0cVHx+viRMnqn///po0aZL27duntm3basGCBYqLi2voUsOmuh5s2bJF27dvlyRdeOGFmjVrVuDegPPR1q1bNWbMGF122WVyOCre/0yePFldu3ZtMsdCsB6sWbOmyRwL27dv19SpU+Xz+WTbtgYNGqT7779fubm5euCBB3Ts2DFdfvnlmjdv3nn7Ec9gPfj1r3+to0ePyrZtde7cWU888UTgBsxwaTQhAgAAnFsaxeUMAABw7iFEAAAAI4QIAABghBABAACMECIAAIARQgQAADBCiAAAAEYIEQAAwMj/A80f0ddqUC+mAAAAAElFTkSuQmCC"/>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 name="Google Shape;154;p13" descr="data:image/png;base64,iVBORw0KGgoAAAANSUhEUgAAAhEAAAF1CAYAAABWE7jDAAAABHNCSVQICAgIfAhkiAAAAAlwSFlzAAALEgAACxIB0t1+/AAAADh0RVh0U29mdHdhcmUAbWF0cGxvdGxpYiB2ZXJzaW9uMy4yLjIsIGh0dHA6Ly9tYXRwbG90bGliLm9yZy+WH4yJAAAgAElEQVR4nO3df3wU9Z3H8ffsbjaBBBKIISmKnEEExQJBaBQMaERAkAcIilhKrUqLHpIi+ANEOKUHiqLw0FoVObR6HCcevyxqW0FJEBQEo9E7EWpBgkL4Gcjvze7O/RGzBMhmw5dsQsjr+Vd2Mt/vfOaTYfe9M7OLZdu2LQAAgDPkaOgCAABA40SIAAAARggRAADACCECAAAYIUQAAAAjhAgAAGCEEIHzwsyZM/Xiiy9KkjZv3qy+ffuGfZvp6enatGlTnc03btw4rVy5ss7mqw9V+36u+vHHH5WSkiKfz1er9T/44AP169dPKSkp+r//+78a112xYoXuuOOOwONOnTrp+++/DzzesGGD/vVf/9Ws8DP05ptv6plnnqmXbQGVXA1dAFAb6enpOnTokJxOp1wul1JSUvTEE0/oZz/7mSRp1qxZdb5Nj8ej5557Tu+9954KCgrUqlUr3XDDDZo+fXqdb0uSFi1aFJZ5w6ku+r5582Y99NBDysrKCrrO1KlTtWbNGkVERCgiIkJdunTRY489pg4dOoScv23btsrOzq51PXPnztWMGTPUv3//Wo8JZv78+Zo5c+ZZz1Mbo0aN0o033qi7775b8fHx9bJNgDMRaDRefvllZWdn6+OPP1Z8fLz+8Ic/hHV7Cxcu1Ndff623335bn3/+ud544w116dKlzrdj27b8fn+dz3u+ueeee5Sdna2srCwlJiaGLcz9+OOP6tix41nPk5OTo8LCQnXv3r0OqgotMjJSffv21apVq+ple4BEiEAjFBkZqUGDBum7774LLJs6darmz59f7fpvvPGGBg8erP3798vj8Wju3Lm67rrr1Lt3b82cOVOlpaXVjvvqq6/Uv39/JSYmyrIsXXTRRRo+fPhJ63zzzTcaOnSorrrqKk2aNEllZWWSpGPHjmn8+PG6+uqr1atXL40fP1779+8PjBs7dqzmz5+v0aNHq1u3bsrNzdXYsWP19ttvSzpxmnzu3Lnq1auX0tPTlZmZGRifm5urMWPGKCUlRb/5zW/0xBNP6MEHH6x2P0LVEmqujIwM9enTR1dddZXGjBmjnTt3Vtv3ystIixcv1jXXXKNrr71Wy5cvD6ybmZmpwYMHKyUlRWlpafqP//gPFRcX67e//a0OHDiglJQUpaSkKC8vr9r9qBQVFaWbbrpJ27dvDyxbv369hg8frh49eqhfv3564YUXAr/bu3evOnXqJK/XG+j9ggULNHr0aKWkpOjuu+/WkSNH5PF4Apc9hg0bFjgTsXDhQvXv318pKSkaPHiwPvjggxrrq5SVlaVevXqdtKxTp05asmSJBgwYoJSUFC1YsEB79uzR6NGj1aNHD/3+97+Xx+M5qZ+vvvpqoJ9r165VZmamBg4cqF/84hd6+eWXT5r/F7/4hdavX1+r+oC6QIhAo1NSUqL33ntP3bp1C7nuH//4R61cuVL/+Z//qaSkJM2bN0+7du3SqlWr9Pe//10HDhwIek2/W7duev3117VkyRJ9++23qu4b4t9//30tWrRI69at07fffqsVK1ZIkvx+v0aMGKGPPvpIH330kSIjI0879b969Wr94Q9/0Oeff662bdueNndOTo4uueQSffrppxo3bpymT58eqOHBBx9U165dtXnzZt1///1avXp10B6EqiXUXH379tXf/vY3ffLJJ7riiiuChhVJOnTokAoKCpSVlaXZs2dr1qxZOnbsmCRp+vTpmjVrlrKzs7VmzRpdffXVat68uV599VW1adNG2dnZys7OVmJiYtD5Jam4uFhr1qzRxRdfHFjWrFkzzZ07V1u3btUrr7yipUuXau3atUHnWLNmjZ588kl98sknKi8v1+LFi+V2uwOXPVavXh0Y365dOy1ZskTbtm3T/fffr4ceekgHDhyosUZJ2rFjhy655JLTln/88cdasWKFli1bpkWLFmnGjBl65plnlJmZqZ07d+rdd989qZ9lZWXKyspSRkaGHnvsMb3zzjtavny5lixZoj/96U/Kzc0NrN+hQwd9++23IWsD6krYQsS0adN0zTXX6Oabb67V+u+9954GDx6sIUOGaMqUKeEqC43YhAkT1LNnT/Xs2VMbN27UPffcE3Rd27b15JNPauPGjXrjjTfUunVr2batZcuW6dFHH1VcXJxiYmI0fvz4k560qxo/frx++9vf6i9/+YtGjhyptLS00258HDt2rBITExUXF6frr79e33zzjSSpVatWGjhwoJo1a6aYmBjdd999+uyzz04ae8stt6hjx45yuVyKiIg4bftt27bVqFGj5HQ6dcstt+jgwYM6dOiQfvzxR3311VfKyMiQ2+1Wz549lZ6eHrQXNdVSm7luvfVWxcTEyO12a+LEidq+fbsKCgqq3ZbL5dKECRMUERGhfv36qXnz5tq1a1fgd//4xz9UWFio2NjYM740tHjxYvXs2VM9evTQtm3b9PTTTwd+l5qaqk6dOsnhcKhz584aMmSItmzZEnSuESNG6JJLLlFUVJQGDRoU+LtV56abblJiYqIcDocGDx6s9u3bKycnJ2S9BQUFio6OPm35uHHjFBMTo44dO+qyyy5Tnz591K5dO7Vo0UJ9+/Y96WZOl8ul++67TxERERo8eLCOHj2qX//614Hxl1566UmhITo6OujfBgiHsN1YOWLECP3qV7/SI488EnLd3bt3a+HChVq6dKliY2N1+PDhcJWFRuzFF19U79695fP5tG7dOo0dO1bvvvuuEhISTlu3oKBAy5Yt0/z589WiRQtJ0pEjR1RSUqIRI0YE1qvpfgSn06kxY8ZozJgxKi0t1fLly/Xoo4+qa9eugRv6qm67WbNmgXeoJSUlevLJJ7Vhw4bAO/GioiL5fD45nU5JCtwUGswFF1xw0txSxbvwo0ePKjY2NrCscq59+/ZVO09NtRw4cKDGuXw+n+bPn6+//vWvOnLkiByOivcdR48eDfS1qri4OLlcJ55WmjVrpuLiYknS888/r5deeknPPvusOnXqpClTpiglJaXGHlR1991364EHHtCPP/6ocePGadeuXercubMk6csvv9S8efO0c+dOlZeXy+PxaNCgQUHnOvXvVlljdVatWqXXXntNP/zwg6QTf4NQWrZsqaKiotOWV/27RkZGnvb40KFDgcdxcXGB4yUqKkqSTrppMjIy8qRtFBUVVft3AcIlbGcievXqpdjY2JOW7dmzR/fcc49GjBihX/7yl4Fr2suWLdOYMWMC63NnMWridDo1YMAAORwObdu2rdp1WrZsqZdfflnTpk0LrNOqVStFRUXp3Xff1datW7V161Zt27atVnfuR0VFacyYMWrZsqX+8Y9/hFx/8eLF2rVrl5YtW6bPP/9cS5YskaSTLolYllWb3T1NQkKCjh07ppKSksCyYAEiVC2h5vrLX/6idevW6bXXXtO2bdv04YcfnrYftdW1a1e99NJL2rRpk/r3769JkyZJOvM+tG3bVtOnT9fs2bMD97NMmTJFN9xwgzIzM7Vt2zaNHj3aqMZT/fDDD3rsscc0Y8YMbd68WVu3bq31TZedOnXS7t27z7qGM/Hdd9+pU6dO9bpNNG31ek/EjBkzNGPGDK1YsUKPPPKInnjiCUkVZyJ27dql0aNHa9SoUTV+1AuwbVtr167V8ePHa/yIX2pqqubNm6eJEycqJydHDodDt912m+bMmRM425WXl6cNGzZUO/7111/X5s2bVVpaKq/Xq5UrV6qoqEhXXHFFyBqLiooUGRmpli1bKj8/X3/84x/NdrYaF154oa688kq98MIL8ng8ys7O1kcffWRUS6i5ioqK5Ha71apVK5WUlOi5554zqtnj8eidd95RQUGBIiIiFB0dHTirER8fr/z8/DM6Dd+nTx+1adNGb731VqDO2NhYRUZGKicnR2vWrDGq81QlJSWyLEutW7eWJC1fvvykG0tr0q9fv9MuYYXbZ599Vi/fkQJUqrcQUVRUpOzsbP3+97/XsGHDNHPmTB08eFBSxSnT77//Xm+++aaeffZZzZgxQ8ePH6+v0tBI3HvvvUpJSVGPHj20YMECPfXUUyHfFfbp00dz5szRvffeq//93//VQw89pPbt22vUqFHq0aOHfvOb3wSu2Z+q8ma9Pn366Oqrr9aSJUv0wgsvqF27diFrvfPOO1VWVqarr75at99+u9LS0oz2OZh58+bpiy++UGpqqhYsWKDBgwfL7XYb1VLTXMOHD1fbtm2VlpamIUOGnNXHFVevXq309HT16NFD//3f/x34YqQOHTpoyJAh6t+/v3r27Bny0xmVxo0bp0WLFsnj8ejf/u3f9PzzzyslJUUvvviibrrpJuM6q7r00kt19913a/To0erdu7d27NihHj161Gpsly5dFBMToy+//LJOagmlrKxMmZmZuuWWW+ple4AkWXZdnPMLYu/evbr33nu1Zs0aFRYWatCgQfr4449PW2/mzJnq1q2bRo4cKaniSW/KlCnq2rVruEoDziuTJk1ScnKyMjIyzqm5mrqPP/5Y//Vf/6U//elPYd/Wm2++qX379unhhx8O+7aASvV2JiImJkYXXXSR3n//fUkVp6QrP+fdv3//wJ3UR44c0e7du2v1bg9oqnJycrRnzx75/X5lZWVp3bp1xt+wWJdz4WTXXnttvQQIqeKTQgQI1LewfTpj8uTJ2rJli44ePaq+fftq4sSJeuaZZ/T444/rpZdektfr1eDBg9W5c2elpaVp48aNGjx4sJxOpx5++GG1atUqXKUBjd6hQ4c0ceJE5efnKykpSY8//nit7tUI91wAmpawXs4AAADnL76xEgAAGCFEAAAAI2G5J+LgwfB87WpMTKQKC8vCMndjQh/ogUQPJHpQiT7QAym8PUhIqP6bUBvVmQiXy9nQJZwT6AM9kOiBRA8q0Qd6IDVMDxpViAAAAOcOQgQAADBCiAAAAEYIEQAAwAghAgAAGCFEAAAAI4QIAABghBABAACMECIAAICRsP1X4HXJki33wf2ycgsVGRUjT0KSbFkNXRYAAE3aOR8iLNlqtnmTtGGDLLdTTo9PzdLSVJLamyABAEADOucvZ7gP7pc2bJD8/ooFfr+0YUPFcgAA0GDO+RBhHTl6IkBU8vsrlgMAgAZTqxBx/PhxZWRkaNCgQbrpppuUnZ0d7roC7NatJMcpZTocFcsBAECDqdU9EbNnz1ZaWpqef/55eTwelZaWhruuAE9CkpqlpVVc0pAqAkVamjwJSfVWAwAAOF3IEFFQUKDPPvtMTz31lCTJ7XbL7XaHvbBKtiyVpPaWOzlZdmmhfHw6AwCAc0LIELF37161bt1a06ZN0/bt29WlSxdNnz5dzZs3r4/6JFUEibKEn6lZXHOV5RfX23YBAEBwlm3bdk0rfPXVV7r99tu1dOlSdevWTf/+7/+umJgYTZo0KeiYkhKPXC5nnRfrdDrk8/lDr3ieow/0QKIHEj2oRB/ogRTeHkREVP+aHvJMRFJSkpKSktStWzdJ0qBBg7Rw4cIaxxQWlhmUGFpcXHPlcyaCPogeSPRAogeV6AM9kMLbg4SEFtUuD/npjISEBCUlJemf//ynJOmTTz5Rhw4d6rY6AADQ6NTq0xkzZszQgw8+qPLycrVr105PPvlkuOsCAADnuFqFiMsvv1wrVqwIdy0AAKAROee/sRIAAJybCBEAAMAIIQIAABghRAAAACOECAAAYIQQAQAAjBAiAACAEUIEAAAwQogAAABGCBEAAMAIIQIAABghRAAAACOECAAAYIQQAQAAjBAiAACAEUIEAAAwQogAAABGCBEAAMAIIQIAABghRAAAACOECAAAYIQQAQAAjBAiAACAEUIEAAAwQogAAABGCBEAAMAIIQIAABghRAAAACOECAAAYIQQAQAAjBAiAACAEUIEAAAwQogAAABGCBEAAMAIIQIAABghRAAAACOECAAAYIQQAQAAjBAiAACAEUIEAAAw4qrNSunp6YqOjpbD4ZDT6dSKFSvCXRcAADjH1SpESNKf//xntW7dOpy1AACARoTLGQAAwIhl27YdaqX09HTFxsbKsizdfvvtuv3222tcv6TEI5fLWWdFVnI6HfL5/HU+b2NDH+iBRA8kelCJPtADKbw9iIio/jW9Vpczli5dqsTERB0+fFh33XWXkpOT1atXr6DrFxaWmVUZQlxcc+XnF4dl7saEPtADiR5I9KASfaAHUnh7kJDQotrltbqckZiYKEmKj4/XjTfeqJycnLqrDAAANEohQ0RxcbEKCwsDP2/cuFEdO3YMe2EAAODcFvJyxuHDhzVhwgRJks/n080336y+ffuGvTAAAHBuCxki2rVrp3feeac+agEAAI0IH/EEAABGCBEAAMAIIQIAABghRAAAACOECAAAYIQQAQAAjBAiAACAEUIEAAAwQogAAABGCBEAAMAIIQIAABghRAAAACOECAAAYIQQAQAAjBAiAACAEUIEAAAwQogAAABGCBEAAMAIIQIAABghRAAAACOECAAAYIQQAQAAjBAiAACAEUIEAAAwQogAAABGCBEAAMAIIQIAABghRAAAACOECAAAYIQQAQAAjBAiAACAEUIEAAAwQogAAABGCBEAAMAIIQIAABghRAAAACOECAAAYIQQAQAAjBAiAACAEUIEAAAwUusQ4fP5NHz4cI0fPz6c9QAAgEai1iHijTfeUIcOHcJZCwAAaERqFSL279+v9evX69Zbbw13PQAAoJFw1WalOXPm6KGHHlJRUVGtJo2JiZTL5TyrwqrjdDoUF9e8zudtbOgDPZDogUQPKtEHeiA1TA9ChoiPPvpIrVu31pVXXqnNmzfXatLCwrKzLqw6cXHNlZ9fHJa5GxP6QA8keiDRg0r0gR5I4e1BQkKLapeHDBGff/65PvzwQ2VlZamsrEyFhYV68MEHNW/evDovEgAANB4hQ8SUKVM0ZcoUSdLmzZu1ePFiAgQAAOB7IgAAgJla3VhZKTU1VampqeGqBQAANCKciQAAAEYIEQAAwAghAgAAGCFEAAAAI4QIAABghBABAACMECIAAIARQgQAADBCiAAAAEYIEQAAwAghAgAAGCFEAAAAI4QIAABghBABAACMECIAAIARQgQAADBCiAAAAEYIEQAAwAghAgAAGCFEAAAAI4QIAABghBABAACMECIAAIARQgQAADBCiAAAAEYIEQAAwAghAgAAGCFEAAAAI4QIAABghBABAACMECIAAIARQgQAADBCiAAAAEYIEQAAwAghAgAAGCFEAAAAI4QIAABghBABAACMECIAAIARV6gVysrKNGbMGHk8Hvl8Pg0cOFAZGRn1URsAADiHhQwRbrdbf/7znxUdHa3y8nL98pe/VN++fdW9e/f6qA8AAJyjQl7OsCxL0dHRkiSv1yuv1yvLssJeGAAAOLfV6p4In8+nYcOGqXfv3urdu7e6desW7roAAMA5zrJt267tysePH9eECRM0Y8YMXXbZZUHXKynxyOVy1kmBVTmdDvl8/jqft7GhD/RAogcSPahEH+iBFN4eRERU/5oe8p6Iqlq2bKnU1FRt2LChxhBRWFh2ZtXVUlxcc+XnF4dl7saEPtADiR5I9KASfaAHUnh7kJDQotrlIS9nHDlyRMePH5cklZaWatOmTUpOTq7b6gAAQKMT8kzEgQMHNHXqVPl8Ptm2rUGDBun666+vj9oAAMA5LGSI6Ny5s1atWlUftQAAgEaEb6wEAABGCBEAAMAIIQIAABghRAAAACOECAAAYIQQAQAAjBAiAACAEUIEAAAwQogAAABGCBEAAMAIIQIAABghRAAAACOECAAAYIQQAQAAjBAiAACAEUIEAAAwQogAAABGCBEAAMAIIQIAABghRAAAACOECAAAYIQQAQAAjBAiAACAEUIEAAAwQogAAABGCBEAAMAIIQIAABghRAAAACOECAAAYIQQAQAAjBAiAACAEUIEAAAwQogAAABGCBEAAMAIIQIAABghRAAAACOECAAAYIQQAQAAjBAiAACAEUIEAAAw4gq1wr59+/Twww/r8OHDsixLo0aN0p133lkftQEAgHNYyBDhdDo1depUdenSRYWFhRo5cqT69OmjSy+9tD7qAwAA56iQlzPatGmjLl26SJJiYmKUnJysvLy8sBcGAADObWd0T8TevXv1zTffqFu3buGqBwAANBKWbdt2bVYsKirS2LFjde+992rAgAE1rltS4pHL5ayTAqtyOh3y+fx1Pm9jQx/ogUQPJHpQiT7QAym8PYiIqP41PeQ9EZJUXl6ujIwMDR06NGSAkKTCwrIzq66W4uKaKz+/OCxzNyb0gR5I9ECiB5XoAz2QwtuDhIQW1S4PeTnDtm1Nnz5dycnJuuuuu+q8MAAA0DiFDBHbtm3T6tWr9emnn2rYsGEaNmyYMjMz66M2AABwDgt5OaNnz5769ttv66MWAADQiPCNlQAAwAghAgAAGCFEAAAAI4QIAABghBABAACMECIAAIARQgQAADBCiAAAAEYIEQAAwAghAgAAGCFEAAAAI4QIAABghBABAACMECIAAIARQgQAADBCiAAAAEYIEQAAwAghAgAAGCFEAAAAI4QIAABghBABAACMECIAAIARQgQAADBCiAAAAEYIEQAAwAghAgAAGCFEAAAAI4QIAABghBABAACMECIAAIARQgQAADBCiAAAAEYIEQAAwAghAgAAGCFEAAAAI4QIAABghBABAACMECIAAIARQgQAADBCiAAAAEZChohp06bpmmuu0c0331wf9QAAgEYiZIgYMWKEFi1aVB+1AACARiRkiOjVq5diY2ProxYAANCIuMIxaUxMpFwuZ53P63Q6FBfXvM7nbWzoAz2Q6IFEDyrRB3ogNUwPwhIiCgvLwjGt4uKaKz+/OCxzNyb0gR5I9ECiB5XoAz2QwtuDhIQW1S7n0xkAAMAIIQIAABgJGSImT56s0aNHa9euXerbt6/efvvt+qgLAACc40LeE/Hcc8/VRx0AAKCR4XIGAAAwQogAAABGCBEAAMAIIQIAABghRAAAACOECAAAYIQQAQAAjBAiAACAEUIEAAAwQogAAABGCBEAAMAIIQIAABghRAAAACOECAAAYIQQAQAAjBAiAACAEUIEAAAwQogAAABGCBEAAMAIIQIAABghRAAAACOECAAAYIQQAQAAjBAiAACAEUIEAAAwQogAAABGCBEAAMAIIQIAABghRAAAACOECAAAYIQQAQAAjBAiAACAEUIEAAAwQogAAABGCBEAAMAIIQIAABghRAAAACOECAAAYIQQAQAAjLgauoAzYtuKPLhP1pGjslu3kichSZLkPrj/pGW2rAYuFACA81+tQkRWVpZmz54tv9+v2267Tb/73e/CXddpLNlyZGbKueFjOVvFyel0KKptW6mkVHZWluR2yxd/gdypqfI3byZnWZnk88nvjpQdGysVFcpZXHz6Y6dL5e3/RZLk2v/jiWUXtw8EEku23Ify5Pphryyv96TfVdYWCDLxrSXbrvnn1q1UnpCoiIN5p4Wfk+Y6NSjlH5PTIVkRTkU2iznxu9rWVnW+MxgTqPWn7fu8PtmtW4fcTrD9OWlMNXUE9jfYmIP7ZeUWKjIqplbbqemYCrmdM92fMxxjWt+Zjqnr/tRXT+uSSW31paG3f66jPzUL9rxYH0KGCJ/Pp1mzZum1115TYmKibr31VqWnp+vSSy+tj/oC3Af3S1s2K8LplDPnS2nrVlkDbpT11lvyt2otf9LP5OreXFrzF8nnlXX4sPT1V1KfPpLlkEpLZOd8JatXzxOPN30iJSXJ3bdvxUYOHJDWr5datJCzW3c5b79DpanXKGrrFkVs3CBlZkp+v5zJyXLefodKUntLkppt3iRt2CBFuBQhW/r+e3nb/4tc1f2c1FZ2syhFXXShvN/tku33Sw6HmqWlVWxr8ycVc1Uuv+46yeer2HefT9qQJUf7i+Vq207O666TpNrVVnW+MxlTWeveH+T6afuuiy6St117OdPSgm8n2P5UHbN18+l1/PJXFfsbbMxP27HcTjk9vpDbCfYPyZJdbc1ntT9nOKamf+Q11Xem+1TX/amvntblk6BJbXVdg0ltvFDSn1Cq9qfq82J99cf5+OOPP17TCl9++aV27NihsWPHyul06vjx49q1a5d69uwZdExxsaeu61TE3lxFHNwvffdPWR9+KF1+uax9P8rasUOy/VL37rLy9ssqOC6rqLDihanLFbIKCyuWrV8vdesuHTsu6/ixiseWQ+rUSdaRw7IOH5a1cVPFQVpaKqusTFZpqZwXXSjnZ1tk/f3vFS9ukpSfL0dxkXTFFXIWF8rxzjsVL4Kt4mR98HfpyBE5O18mffjhaT9b8a1lJSTIWv4/slrFyR/hlmxbys1VRGKC9Le/V9QgSbYtZ2GBnJ9vk3XBBRVz+3xyFBbIjouTVVamiL17pHXrQtZWdb4zGeOMi5W1/H/k7HhpxT74fNKxY7Jat5J/f54cHS+tdjvB9ke5uYExER9vOK2vrujmsr78Qn6nq9oxldtxuZzylvtCbscX3aLa4yny4P5qaz6b/TnTMcFqC1Vf5bioqAiVlpaHHFPX/amvntbUn0qn9iAYk9pqW8PZMun1qWrbh8aotv05n3tQk6r9qfq8WNfHb3R0ZLXLQ56JyMvLU1JSUuBxYmKicnJyahwTExMpl8t5hiXWzLooSY4NpbK8Hll+X0VwsCW53bL8fjk9ZZK3vOIFyeGQfN6Kg63yBaq8vGKcz1txMJaXy4ryy7L9krdyHY8st7viZ59XDk+pnIfyZJWXybIkVd0nT6mcpYUVtbmdkpyS11OxntMhFRdJ1f3s9cj2emTJlrweuaIiAlPah/JOzFWpvEyWp7RizE81WLIV4fXILi+TVVRQMXeo2qrOdyZjKmut3AfXieUut1N2sO0E2x/pxJjq+lpUIKenVK642OrH/DSfw2Ep6nGqMqQAAAmFSURBVKfe1bSdZnHNVR0rt7Dm2kz25wzHBKstVH2V45xOh+KqzBF0TB33p756WlN/Kp3ag2CMaqtlDWfLpNenqm0fGqPa9ud87kFNqvbnpOfFejp+w3JjZWFhWZ3PaUW3UqvuKfLv2i2HwylZDlm7dknXXSdt2ya/O1KWxyMrpoXs0lJZTpdkWbJcP+1iRIRsh1NyumQ5/BWPLYdsyyEr4qcPqUS4ZfttSZLtdMnnjpLvgkQ5IiLlsHUikFiWbHeUyqJiJElOj6/iTERMy4r1/H5ZzaNlV/Oz7XLLdrnlkCXb5Za3Mjk7HLIuSJT901yVnC1iZbmjKsb8VIMrwqVyl1t2RKSc0RVZKVRtVec7kzHOmJZyyDqxDz5fxfout7wen3xBthNsf+RwBMa4q+mrFd1C/sLiE305ZUzldgLvOkJspyy/uNrjKTIqptqaz2Z/znRMsNpC1Vc5Li6uufKrzBFsTF33p756WlN/Kp3ag2BMaqttDWfLpNenqm0fGqPa9ud87kFNqvan6vNiXR+/CQnVn9UIeTmjoKBAH374oYYNGyZJyszMVExMTL1fzpAsRXa+TD7bL0eLFtLu3dKVV0p7f5B/8BD5L2onde8uvztSDtsvq00baccOqUsXqWWsdMklsr/9Vlany0483rdPsiypx1VS/AVSYqK0Z48UGyt/lyvlHXaLSn/eXU6fV06HVfE7SUpOlnfYLSq77HL5omMU4XRIubmyvV45/6W95HDIG9NSjmp+9rWKl9+25bz2WvmKSipezR0OKS1NpT/vLtdPc1Uut1NT5U/uIHv3LjkvvljamytH+4tVHt9G/tRU+dpeWKvaqs53JmPsn2r15h+T46ft6+KL5UtIlNLSgm4n2P5UHVNdX8sH3iR/coegYyq343I65PUr5HYU5JqgP0jNZ7M/ZzomWG2h6qscd+rp22Bj6ro/9dXTmvpTqbansE1qq20NZ8uk16c6n0/l17Y/53MPauIP8rxY18dvsMsZlm3bdk0DvV6vBg4cqNdffz1wY+Wzzz6rjh07Bh1z8GDB2VUbRFxccx3LLzpxR79ty27RIvBpgfKEREUcOlDxKYvz+NMZ7ginipv4pzOalxaquIl/OqO6d15N7dMZZ/Lu83z+dMb5/i68Nv0533tQk2DPi3Up2JmIkCFCqjj7MGfOHPl8Po0cOVL33XdfjeuHM0Q01YOkKvpADyR6INGDSvSBHkjh7UGwEFGreyL69eunfv361WlBAACgceNrrwEAgBFCBAAAMEKIAAAARggRAADACCECAAAYIUQAAAAjhAgAAGCEEAEAAIwQIgAAgJFafe01AADAqTgTAQAAjBAiAACAEUIEAAAwQogAAABGCBEAAMAIIQIAABhxNXQBtZWVlaXZs2fL7/frtttu0+9+97uGLqnepaenKzo6Wg6HQ06nUytWrGjokurFtGnTtH79esXHx2vNmjWSpPz8fD3wwAP64YcfdOGFF2rBggWKjY1t4ErDp7oevPDCC1q2bJlat24tSZo8ebL69evXkGWG1b59+/Twww/r8OHDsixLo0aN0p133tmkjoVgPWhKx0JZWZnGjBkjj8cjn8+ngQMHKiMjQ7m5uZo8ebLy8/PVpUsXPf3003K73Q1dblgE68HUqVO1ZcsWtWjRQpL01FNP6fLLLw9vMXYj4PV67RtuuMHes2ePXVZWZg8dOtTeuXNnQ5dV766//nr78OHDDV1GvduyZYv99ddf20OGDAksmzt3rv3KK6/Ytm3br7zyiv300083VHn1oroePP/88/aiRYsasKr6lZeXZ3/99de2bdt2QUGBPWDAAHvnzp1N6lgI1oOmdCz4/X67sLDQtm3b9ng89q233mpnZ2fbGRkZ9po1a2zbtu0ZM2bYS5YsacgywypYDx555BH7/fffr9daGsXljJycHLVv317t2rWT2+3WkCFDtG7duoYuC/WkV69ep72zXLdunYYPHy5JGj58uNauXdsQpdWb6nrQ1LRp00ZdunSRJMXExCg5OVl5eXlN6lgI1oOmxLIsRUdHS5K8Xq+8Xq8sy9Knn36qgQMHSpJuueWW8/o1IlgPGkKjCBF5eXlKSkoKPE5MTGxy/3Aq3XPPPRoxYoTeeuuthi6lQR0+fFht2rSRJCUkJOjw4cMNXFHDWLJkiYYOHapp06bp2LFjDV1Ovdm7d6+++eYbdevWrckeC1V7IDWtY8Hn82nYsGHq3bu3evfurXbt2qlly5ZyuSqu0CclJZ33rxGn9qDyOJg/f76GDh2qOXPmyOPxhL2ORhEiUGHp0qVauXKlXn31VS1ZskSfffZZQ5d0TrAsq8FSeEO644479MEHH2j16tVq06aNnnrqqYYuqV4UFRUpIyNDjz76qGJiYk76XVM5Fk7tQVM7FpxOp1avXq3MzEzl5OTon//8Z0OXVO9O7cGOHTs0efJk/fWvf9Xy5ct17NgxLVy4MOx1NIoQkZiYqP379wce5+XlKTExsQErahiV+xwfH68bb7xROTk5DVxRw4mPj9eBAwckSQcOHAjcUNaUXHDBBXI6nXI4HLrtttv01VdfNXRJYVdeXq6MjAwNHTpUAwYMkNT0joXqetAUjwVJatmypVJTU/XFF1/o+PHj8nq9kqT9+/c3mdeIyh5s2LBBbdq0kWVZcrvdGjFiRL0cB40iRPz85z/X7t27lZubK4/Ho3fffVfp6ekNXVa9Ki4uVmFhYeDnjRs3qmPHjg1cVcNJT0/XqlWrJEmrVq3SDTfc0MAV1b/KF05JWrt27Xl/PNi2renTpys5OVl33XVXYHlTOhaC9aApHQtHjhzR8ePHJUmlpaXatGmTOnTooNTUVP3tb3+TJK1cufK8fo2orgfJycmB48C27Xo7DhrN/+KZmZmpOXPmyOfzaeTIkbrvvvsauqR6lZubqwkTJkiquBZ28803N5keTJ48WVu2bNHRo0cVHx+viRMnqn///po0aZL27duntm3basGCBYqLi2voUsOmuh5s2bJF27dvlyRdeOGFmjVrVuDegPPR1q1bNWbMGF122WVyOCre/0yePFldu3ZtMsdCsB6sWbOmyRwL27dv19SpU+Xz+WTbtgYNGqT7779fubm5euCBB3Ts2DFdfvnlmjdv3nn7Ec9gPfj1r3+to0ePyrZtde7cWU888UTgBsxwaTQhAgAAnFsaxeUMAABw7iFEAAAAI4QIAABghBABAACMECIAAIARQgQAADBCiAAAAEYIEQAAwMj/A80f0ddqUC+mAAAAAElFTkSuQmCC"/>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 name="Google Shape;155;p13" descr="data:image/png;base64,iVBORw0KGgoAAAANSUhEUgAAAhEAAAF1CAYAAABWE7jDAAAABHNCSVQICAgIfAhkiAAAAAlwSFlzAAALEgAACxIB0t1+/AAAADh0RVh0U29mdHdhcmUAbWF0cGxvdGxpYiB2ZXJzaW9uMy4yLjIsIGh0dHA6Ly9tYXRwbG90bGliLm9yZy+WH4yJAAAgAElEQVR4nO3df3wU9Z3H8ffsbjaBBBKIISmKnEEExQJBaBQMaERAkAcIilhKrUqLHpIi+ANEOKUHiqLw0FoVObR6HCcevyxqW0FJEBQEo9E7EWpBgkL4Gcjvze7O/RGzBMhmw5dsQsjr+Vd2Mt/vfOaTYfe9M7OLZdu2LQAAgDPkaOgCAABA40SIAAAARggRAADACCECAAAYIUQAAAAjhAgAAGCEEIHzwsyZM/Xiiy9KkjZv3qy+ffuGfZvp6enatGlTnc03btw4rVy5ss7mqw9V+36u+vHHH5WSkiKfz1er9T/44AP169dPKSkp+r//+78a112xYoXuuOOOwONOnTrp+++/DzzesGGD/vVf/9Ws8DP05ptv6plnnqmXbQGVXA1dAFAb6enpOnTokJxOp1wul1JSUvTEE0/oZz/7mSRp1qxZdb5Nj8ej5557Tu+9954KCgrUqlUr3XDDDZo+fXqdb0uSFi1aFJZ5w6ku+r5582Y99NBDysrKCrrO1KlTtWbNGkVERCgiIkJdunTRY489pg4dOoScv23btsrOzq51PXPnztWMGTPUv3//Wo8JZv78+Zo5c+ZZz1Mbo0aN0o033qi7775b8fHx9bJNgDMRaDRefvllZWdn6+OPP1Z8fLz+8Ic/hHV7Cxcu1Ndff623335bn3/+ud544w116dKlzrdj27b8fn+dz3u+ueeee5Sdna2srCwlJiaGLcz9+OOP6tix41nPk5OTo8LCQnXv3r0OqgotMjJSffv21apVq+ple4BEiEAjFBkZqUGDBum7774LLJs6darmz59f7fpvvPGGBg8erP3798vj8Wju3Lm67rrr1Lt3b82cOVOlpaXVjvvqq6/Uv39/JSYmyrIsXXTRRRo+fPhJ63zzzTcaOnSorrrqKk2aNEllZWWSpGPHjmn8+PG6+uqr1atXL40fP1779+8PjBs7dqzmz5+v0aNHq1u3bsrNzdXYsWP19ttvSzpxmnzu3Lnq1auX0tPTlZmZGRifm5urMWPGKCUlRb/5zW/0xBNP6MEHH6x2P0LVEmqujIwM9enTR1dddZXGjBmjnTt3Vtv3ystIixcv1jXXXKNrr71Wy5cvD6ybmZmpwYMHKyUlRWlpafqP//gPFRcX67e//a0OHDiglJQUpaSkKC8vr9r9qBQVFaWbbrpJ27dvDyxbv369hg8frh49eqhfv3564YUXAr/bu3evOnXqJK/XG+j9ggULNHr0aKWkpOjuu+/WkSNH5PF4Apc9hg0bFjgTsXDhQvXv318pKSkaPHiwPvjggxrrq5SVlaVevXqdtKxTp05asmSJBgwYoJSUFC1YsEB79uzR6NGj1aNHD/3+97+Xx+M5qZ+vvvpqoJ9r165VZmamBg4cqF/84hd6+eWXT5r/F7/4hdavX1+r+oC6QIhAo1NSUqL33ntP3bp1C7nuH//4R61cuVL/+Z//qaSkJM2bN0+7du3SqlWr9Pe//10HDhwIek2/W7duev3117VkyRJ9++23qu4b4t9//30tWrRI69at07fffqsVK1ZIkvx+v0aMGKGPPvpIH330kSIjI0879b969Wr94Q9/0Oeff662bdueNndOTo4uueQSffrppxo3bpymT58eqOHBBx9U165dtXnzZt1///1avXp10B6EqiXUXH379tXf/vY3ffLJJ7riiiuChhVJOnTokAoKCpSVlaXZs2dr1qxZOnbsmCRp+vTpmjVrlrKzs7VmzRpdffXVat68uV599VW1adNG2dnZys7OVmJiYtD5Jam4uFhr1qzRxRdfHFjWrFkzzZ07V1u3btUrr7yipUuXau3atUHnWLNmjZ588kl98sknKi8v1+LFi+V2uwOXPVavXh0Y365dOy1ZskTbtm3T/fffr4ceekgHDhyosUZJ2rFjhy655JLTln/88cdasWKFli1bpkWLFmnGjBl65plnlJmZqZ07d+rdd989qZ9lZWXKyspSRkaGHnvsMb3zzjtavny5lixZoj/96U/Kzc0NrN+hQwd9++23IWsD6krYQsS0adN0zTXX6Oabb67V+u+9954GDx6sIUOGaMqUKeEqC43YhAkT1LNnT/Xs2VMbN27UPffcE3Rd27b15JNPauPGjXrjjTfUunVr2batZcuW6dFHH1VcXJxiYmI0fvz4k560qxo/frx++9vf6i9/+YtGjhyptLS00258HDt2rBITExUXF6frr79e33zzjSSpVatWGjhwoJo1a6aYmBjdd999+uyzz04ae8stt6hjx45yuVyKiIg4bftt27bVqFGj5HQ6dcstt+jgwYM6dOiQfvzxR3311VfKyMiQ2+1Wz549lZ6eHrQXNdVSm7luvfVWxcTEyO12a+LEidq+fbsKCgqq3ZbL5dKECRMUERGhfv36qXnz5tq1a1fgd//4xz9UWFio2NjYM740tHjxYvXs2VM9evTQtm3b9PTTTwd+l5qaqk6dOsnhcKhz584aMmSItmzZEnSuESNG6JJLLlFUVJQGDRoU+LtV56abblJiYqIcDocGDx6s9u3bKycnJ2S9BQUFio6OPm35uHHjFBMTo44dO+qyyy5Tnz591K5dO7Vo0UJ9+/Y96WZOl8ul++67TxERERo8eLCOHj2qX//614Hxl1566UmhITo6OujfBgiHsN1YOWLECP3qV7/SI488EnLd3bt3a+HChVq6dKliY2N1+PDhcJWFRuzFF19U79695fP5tG7dOo0dO1bvvvuuEhISTlu3oKBAy5Yt0/z589WiRQtJ0pEjR1RSUqIRI0YE1qvpfgSn06kxY8ZozJgxKi0t1fLly/Xoo4+qa9eugRv6qm67WbNmgXeoJSUlevLJJ7Vhw4bAO/GioiL5fD45nU5JCtwUGswFF1xw0txSxbvwo0ePKjY2NrCscq59+/ZVO09NtRw4cKDGuXw+n+bPn6+//vWvOnLkiByOivcdR48eDfS1qri4OLlcJ55WmjVrpuLiYknS888/r5deeknPPvusOnXqpClTpiglJaXGHlR1991364EHHtCPP/6ocePGadeuXercubMk6csvv9S8efO0c+dOlZeXy+PxaNCgQUHnOvXvVlljdVatWqXXXntNP/zwg6QTf4NQWrZsqaKiotOWV/27RkZGnvb40KFDgcdxcXGB4yUqKkqSTrppMjIy8qRtFBUVVft3AcIlbGcievXqpdjY2JOW7dmzR/fcc49GjBihX/7yl4Fr2suWLdOYMWMC63NnMWridDo1YMAAORwObdu2rdp1WrZsqZdfflnTpk0LrNOqVStFRUXp3Xff1datW7V161Zt27atVnfuR0VFacyYMWrZsqX+8Y9/hFx/8eLF2rVrl5YtW6bPP/9cS5YskaSTLolYllWb3T1NQkKCjh07ppKSksCyYAEiVC2h5vrLX/6idevW6bXXXtO2bdv04YcfnrYftdW1a1e99NJL2rRpk/r3769JkyZJOvM+tG3bVtOnT9fs2bMD97NMmTJFN9xwgzIzM7Vt2zaNHj3aqMZT/fDDD3rsscc0Y8YMbd68WVu3bq31TZedOnXS7t27z7qGM/Hdd9+pU6dO9bpNNG31ek/EjBkzNGPGDK1YsUKPPPKInnjiCUkVZyJ27dql0aNHa9SoUTV+1AuwbVtr167V8ePHa/yIX2pqqubNm6eJEycqJydHDodDt912m+bMmRM425WXl6cNGzZUO/7111/X5s2bVVpaKq/Xq5UrV6qoqEhXXHFFyBqLiooUGRmpli1bKj8/X3/84x/NdrYaF154oa688kq98MIL8ng8ys7O1kcffWRUS6i5ioqK5Ha71apVK5WUlOi5554zqtnj8eidd95RQUGBIiIiFB0dHTirER8fr/z8/DM6Dd+nTx+1adNGb731VqDO2NhYRUZGKicnR2vWrDGq81QlJSWyLEutW7eWJC1fvvykG0tr0q9fv9MuYYXbZ599Vi/fkQJUqrcQUVRUpOzsbP3+97/XsGHDNHPmTB08eFBSxSnT77//Xm+++aaeffZZzZgxQ8ePH6+v0tBI3HvvvUpJSVGPHj20YMECPfXUUyHfFfbp00dz5szRvffeq//93//VQw89pPbt22vUqFHq0aOHfvOb3wSu2Z+q8ma9Pn366Oqrr9aSJUv0wgsvqF27diFrvfPOO1VWVqarr75at99+u9LS0oz2OZh58+bpiy++UGpqqhYsWKDBgwfL7XYb1VLTXMOHD1fbtm2VlpamIUOGnNXHFVevXq309HT16NFD//3f/x34YqQOHTpoyJAh6t+/v3r27Bny0xmVxo0bp0WLFsnj8ejf/u3f9PzzzyslJUUvvviibrrpJuM6q7r00kt19913a/To0erdu7d27NihHj161Gpsly5dFBMToy+//LJOagmlrKxMmZmZuuWWW+ple4AkWXZdnPMLYu/evbr33nu1Zs0aFRYWatCgQfr4449PW2/mzJnq1q2bRo4cKaniSW/KlCnq2rVruEoDziuTJk1ScnKyMjIyzqm5mrqPP/5Y//Vf/6U//elPYd/Wm2++qX379unhhx8O+7aASvV2JiImJkYXXXSR3n//fUkVp6QrP+fdv3//wJ3UR44c0e7du2v1bg9oqnJycrRnzx75/X5lZWVp3bp1xt+wWJdz4WTXXnttvQQIqeKTQgQI1LewfTpj8uTJ2rJli44ePaq+fftq4sSJeuaZZ/T444/rpZdektfr1eDBg9W5c2elpaVp48aNGjx4sJxOpx5++GG1atUqXKUBjd6hQ4c0ceJE5efnKykpSY8//nit7tUI91wAmpawXs4AAADnL76xEgAAGCFEAAAAI2G5J+LgwfB87WpMTKQKC8vCMndjQh/ogUQPJHpQiT7QAym8PUhIqP6bUBvVmQiXy9nQJZwT6AM9kOiBRA8q0Qd6IDVMDxpViAAAAOcOQgQAADBCiAAAAEYIEQAAwAghAgAAGCFEAAAAI4QIAABghBABAACMECIAAICRsP1X4HXJki33wf2ycgsVGRUjT0KSbFkNXRYAAE3aOR8iLNlqtnmTtGGDLLdTTo9PzdLSVJLamyABAEADOucvZ7gP7pc2bJD8/ooFfr+0YUPFcgAA0GDO+RBhHTl6IkBU8vsrlgMAgAZTqxBx/PhxZWRkaNCgQbrpppuUnZ0d7roC7NatJMcpZTocFcsBAECDqdU9EbNnz1ZaWpqef/55eTwelZaWhruuAE9CkpqlpVVc0pAqAkVamjwJSfVWAwAAOF3IEFFQUKDPPvtMTz31lCTJ7XbL7XaHvbBKtiyVpPaWOzlZdmmhfHw6AwCAc0LIELF37161bt1a06ZN0/bt29WlSxdNnz5dzZs3r4/6JFUEibKEn6lZXHOV5RfX23YBAEBwlm3bdk0rfPXVV7r99tu1dOlSdevWTf/+7/+umJgYTZo0KeiYkhKPXC5nnRfrdDrk8/lDr3ieow/0QKIHEj2oRB/ogRTeHkREVP+aHvJMRFJSkpKSktStWzdJ0qBBg7Rw4cIaxxQWlhmUGFpcXHPlcyaCPogeSPRAogeV6AM9kMLbg4SEFtUuD/npjISEBCUlJemf//ynJOmTTz5Rhw4d6rY6AADQ6NTq0xkzZszQgw8+qPLycrVr105PPvlkuOsCAADnuFqFiMsvv1wrVqwIdy0AAKAROee/sRIAAJybCBEAAMAIIQIAABghRAAAACOECAAAYIQQAQAAjBAiAACAEUIEAAAwQogAAABGCBEAAMAIIQIAABghRAAAACOECAAAYIQQAQAAjBAiAACAEUIEAAAwQogAAABGCBEAAMAIIQIAABghRAAAACOECAAAYIQQAQAAjBAiAACAEUIEAAAwQogAAABGCBEAAMAIIQIAABghRAAAACOECAAAYIQQAQAAjBAiAACAEUIEAAAwQogAAABGCBEAAMAIIQIAABghRAAAACOECAAAYIQQAQAAjBAiAACAEUIEAAAw4qrNSunp6YqOjpbD4ZDT6dSKFSvCXRcAADjH1SpESNKf//xntW7dOpy1AACARoTLGQAAwIhl27YdaqX09HTFxsbKsizdfvvtuv3222tcv6TEI5fLWWdFVnI6HfL5/HU+b2NDH+iBRA8kelCJPtADKbw9iIio/jW9Vpczli5dqsTERB0+fFh33XWXkpOT1atXr6DrFxaWmVUZQlxcc+XnF4dl7saEPtADiR5I9KASfaAHUnh7kJDQotrltbqckZiYKEmKj4/XjTfeqJycnLqrDAAANEohQ0RxcbEKCwsDP2/cuFEdO3YMe2EAAODcFvJyxuHDhzVhwgRJks/n080336y+ffuGvTAAAHBuCxki2rVrp3feeac+agEAAI0IH/EEAABGCBEAAMAIIQIAABghRAAAACOECAAAYIQQAQAAjBAiAACAEUIEAAAwQogAAABGCBEAAMAIIQIAABghRAAAACOECAAAYIQQAQAAjBAiAACAEUIEAAAwQogAAABGCBEAAMAIIQIAABghRAAAACOECAAAYIQQAQAAjBAiAACAEUIEAAAwQogAAABGCBEAAMAIIQIAABghRAAAACOECAAAYIQQAQAAjBAiAACAEUIEAAAwQogAAABGCBEAAMAIIQIAABghRAAAACOECAAAYIQQAQAAjBAiAACAEUIEAAAwUusQ4fP5NHz4cI0fPz6c9QAAgEai1iHijTfeUIcOHcJZCwAAaERqFSL279+v9evX69Zbbw13PQAAoJFw1WalOXPm6KGHHlJRUVGtJo2JiZTL5TyrwqrjdDoUF9e8zudtbOgDPZDogUQPKtEHeiA1TA9ChoiPPvpIrVu31pVXXqnNmzfXatLCwrKzLqw6cXHNlZ9fHJa5GxP6QA8keiDRg0r0gR5I4e1BQkKLapeHDBGff/65PvzwQ2VlZamsrEyFhYV68MEHNW/evDovEgAANB4hQ8SUKVM0ZcoUSdLmzZu1ePFiAgQAAOB7IgAAgJla3VhZKTU1VampqeGqBQAANCKciQAAAEYIEQAAwAghAgAAGCFEAAAAI4QIAABghBABAACMECIAAIARQgQAADBCiAAAAEYIEQAAwAghAgAAGCFEAAAAI4QIAABghBABAACMECIAAIARQgQAADBCiAAAAEYIEQAAwAghAgAAGCFEAAAAI4QIAABghBABAACMECIAAIARQgQAADBCiAAAAEYIEQAAwAghAgAAGCFEAAAAI4QIAABghBABAACMECIAAIARQgQAADBCiAAAAEYIEQAAwAghAgAAGCFEAAAAI4QIAABghBABAACMECIAAIARV6gVysrKNGbMGHk8Hvl8Pg0cOFAZGRn1URsAADiHhQwRbrdbf/7znxUdHa3y8nL98pe/VN++fdW9e/f6qA8AAJyjQl7OsCxL0dHRkiSv1yuv1yvLssJeGAAAOLfV6p4In8+nYcOGqXfv3urdu7e6desW7roAAMA5zrJt267tysePH9eECRM0Y8YMXXbZZUHXKynxyOVy1kmBVTmdDvl8/jqft7GhD/RAogcSPahEH+iBFN4eRERU/5oe8p6Iqlq2bKnU1FRt2LChxhBRWFh2ZtXVUlxcc+XnF4dl7saEPtADiR5I9KASfaAHUnh7kJDQotrlIS9nHDlyRMePH5cklZaWatOmTUpOTq7b6gAAQKMT8kzEgQMHNHXqVPl8Ptm2rUGDBun666+vj9oAAMA5LGSI6Ny5s1atWlUftQAAgEaEb6wEAABGCBEAAMAIIQIAABghRAAAACOECAAAYIQQAQAAjBAiAACAEUIEAAAwQogAAABGCBEAAMAIIQIAABghRAAAACOECAAAYIQQAQAAjBAiAACAEUIEAAAwQogAAABGCBEAAMAIIQIAABghRAAAACOECAAAYIQQAQAAjBAiAACAEUIEAAAwQogAAABGCBEAAMAIIQIAABghRAAAACOECAAAYIQQAQAAjBAiAACAEUIEAAAwQogAAABGCBEAAMAIIQIAABghRAAAACOECAAAYIQQAQAAjBAiAACAEUIEAAAw4gq1wr59+/Twww/r8OHDsixLo0aN0p133lkftQEAgHNYyBDhdDo1depUdenSRYWFhRo5cqT69OmjSy+9tD7qAwAA56iQlzPatGmjLl26SJJiYmKUnJysvLy8sBcGAADObWd0T8TevXv1zTffqFu3buGqBwAANBKWbdt2bVYsKirS2LFjde+992rAgAE1rltS4pHL5ayTAqtyOh3y+fx1Pm9jQx/ogUQPJHpQiT7QAym8PYiIqP41PeQ9EZJUXl6ujIwMDR06NGSAkKTCwrIzq66W4uKaKz+/OCxzNyb0gR5I9ECiB5XoAz2QwtuDhIQW1S4PeTnDtm1Nnz5dycnJuuuuu+q8MAAA0DiFDBHbtm3T6tWr9emnn2rYsGEaNmyYMjMz66M2AABwDgt5OaNnz5769ttv66MWAADQiPCNlQAAwAghAgAAGCFEAAAAI4QIAABghBABAACMECIAAIARQgQAADBCiAAAAEYIEQAAwAghAgAAGCFEAAAAI4QIAABghBABAACMECIAAIARQgQAADBCiAAAAEYIEQAAwAghAgAAGCFEAAAAI4QIAABghBABAACMECIAAIARQgQAADBCiAAAAEYIEQAAwAghAgAAGCFEAAAAI4QIAABghBABAACMECIAAIARQgQAADBCiAAAAEYIEQAAwAghAgAAGCFEAAAAI4QIAABghBABAACMECIAAIARQgQAADBCiAAAAEZChohp06bpmmuu0c0331wf9QAAgEYiZIgYMWKEFi1aVB+1AACARiRkiOjVq5diY2ProxYAANCIuMIxaUxMpFwuZ53P63Q6FBfXvM7nbWzoAz2Q6IFEDyrRB3ogNUwPwhIiCgvLwjGt4uKaKz+/OCxzNyb0gR5I9ECiB5XoAz2QwtuDhIQW1S7n0xkAAMAIIQIAABgJGSImT56s0aNHa9euXerbt6/efvvt+qgLAACc40LeE/Hcc8/VRx0AAKCR4XIGAAAwQogAAABGCBEAAMAIIQIAABghRAAAACOECAAAYIQQAQAAjBAiAACAEUIEAAAwQogAAABGCBEAAMAIIQIAABghRAAAACOECAAAYIQQAQAAjBAiAACAEUIEAAAwQogAAABGCBEAAMAIIQIAABghRAAAACOECAAAYIQQAQAAjBAiAACAEUIEAAAwQogAAABGCBEAAMAIIQIAABghRAAAACOECAAAYIQQAQAAjBAiAACAEUIEAAAwQogAAABGCBEAAMAIIQIAABghRAAAACOECAAAYIQQAQAAjLgauoAzYtuKPLhP1pGjslu3kichSZLkPrj/pGW2rAYuFACA81+tQkRWVpZmz54tv9+v2267Tb/73e/CXddpLNlyZGbKueFjOVvFyel0KKptW6mkVHZWluR2yxd/gdypqfI3byZnWZnk88nvjpQdGysVFcpZXHz6Y6dL5e3/RZLk2v/jiWUXtw8EEku23Ify5Pphryyv96TfVdYWCDLxrSXbrvnn1q1UnpCoiIN5p4Wfk+Y6NSjlH5PTIVkRTkU2iznxu9rWVnW+MxgTqPWn7fu8PtmtW4fcTrD9OWlMNXUE9jfYmIP7ZeUWKjIqplbbqemYCrmdM92fMxxjWt+Zjqnr/tRXT+uSSW31paG3f66jPzUL9rxYH0KGCJ/Pp1mzZum1115TYmKibr31VqWnp+vSSy+tj/oC3Af3S1s2K8LplDPnS2nrVlkDbpT11lvyt2otf9LP5OreXFrzF8nnlXX4sPT1V1KfPpLlkEpLZOd8JatXzxOPN30iJSXJ3bdvxUYOHJDWr5datJCzW3c5b79DpanXKGrrFkVs3CBlZkp+v5zJyXLefodKUntLkppt3iRt2CBFuBQhW/r+e3nb/4tc1f2c1FZ2syhFXXShvN/tku33Sw6HmqWlVWxr8ycVc1Uuv+46yeer2HefT9qQJUf7i+Vq207O666TpNrVVnW+MxlTWeveH+T6afuuiy6St117OdPSgm8n2P5UHbN18+l1/PJXFfsbbMxP27HcTjk9vpDbCfYPyZJdbc1ntT9nOKamf+Q11Xem+1TX/amvntblk6BJbXVdg0ltvFDSn1Cq9qfq82J99cf5+OOPP17TCl9++aV27NihsWPHyul06vjx49q1a5d69uwZdExxsaeu61TE3lxFHNwvffdPWR9+KF1+uax9P8rasUOy/VL37rLy9ssqOC6rqLDihanLFbIKCyuWrV8vdesuHTsu6/ixiseWQ+rUSdaRw7IOH5a1cVPFQVpaKqusTFZpqZwXXSjnZ1tk/f3vFS9ukpSfL0dxkXTFFXIWF8rxzjsVL4Kt4mR98HfpyBE5O18mffjhaT9b8a1lJSTIWv4/slrFyR/hlmxbys1VRGKC9Le/V9QgSbYtZ2GBnJ9vk3XBBRVz+3xyFBbIjouTVVamiL17pHXrQtZWdb4zGeOMi5W1/H/k7HhpxT74fNKxY7Jat5J/f54cHS+tdjvB9ke5uYExER9vOK2vrujmsr78Qn6nq9oxldtxuZzylvtCbscX3aLa4yny4P5qaz6b/TnTMcFqC1Vf5bioqAiVlpaHHFPX/amvntbUn0qn9iAYk9pqW8PZMun1qWrbh8aotv05n3tQk6r9qfq8WNfHb3R0ZLXLQ56JyMvLU1JSUuBxYmKicnJyahwTExMpl8t5hiXWzLooSY4NpbK8Hll+X0VwsCW53bL8fjk9ZZK3vOIFyeGQfN6Kg63yBaq8vGKcz1txMJaXy4ryy7L9krdyHY8st7viZ59XDk+pnIfyZJWXybIkVd0nT6mcpYUVtbmdkpyS11OxntMhFRdJ1f3s9cj2emTJlrweuaIiAlPah/JOzFWpvEyWp7RizE81WLIV4fXILi+TVVRQMXeo2qrOdyZjKmut3AfXieUut1N2sO0E2x/pxJjq+lpUIKenVK642OrH/DSfw2Ep6nGqMqQAAAmFSURBVKfe1bSdZnHNVR0rt7Dm2kz25wzHBKstVH2V45xOh+KqzBF0TB33p756WlN/Kp3ag2CMaqtlDWfLpNenqm0fGqPa9ud87kFNqvbnpOfFejp+w3JjZWFhWZ3PaUW3UqvuKfLv2i2HwylZDlm7dknXXSdt2ya/O1KWxyMrpoXs0lJZTpdkWbJcP+1iRIRsh1NyumQ5/BWPLYdsyyEr4qcPqUS4ZfttSZLtdMnnjpLvgkQ5IiLlsHUikFiWbHeUyqJiJElOj6/iTERMy4r1/H5ZzaNlV/Oz7XLLdrnlkCXb5Za3Mjk7HLIuSJT901yVnC1iZbmjKsb8VIMrwqVyl1t2RKSc0RVZKVRtVec7kzHOmJZyyDqxDz5fxfout7wen3xBthNsf+RwBMa4q+mrFd1C/sLiE305ZUzldgLvOkJspyy/uNrjKTIqptqaz2Z/znRMsNpC1Vc5Li6uufKrzBFsTF33p756WlN/Kp3ag2BMaqttDWfLpNenqm0fGqPa9ud87kFNqvan6vNiXR+/CQnVn9UIeTmjoKBAH374oYYNGyZJyszMVExMTL1fzpAsRXa+TD7bL0eLFtLu3dKVV0p7f5B/8BD5L2onde8uvztSDtsvq00baccOqUsXqWWsdMklsr/9Vlany0483rdPsiypx1VS/AVSYqK0Z48UGyt/lyvlHXaLSn/eXU6fV06HVfE7SUpOlnfYLSq77HL5omMU4XRIubmyvV45/6W95HDIG9NSjmp+9rWKl9+25bz2WvmKSipezR0OKS1NpT/vLtdPc1Uut1NT5U/uIHv3LjkvvljamytH+4tVHt9G/tRU+dpeWKvaqs53JmPsn2r15h+T46ft6+KL5UtIlNLSgm4n2P5UHVNdX8sH3iR/coegYyq343I65PUr5HYU5JqgP0jNZ7M/ZzomWG2h6qscd+rp22Bj6ro/9dXTmvpTqbansE1qq20NZ8uk16c6n0/l17Y/53MPauIP8rxY18dvsMsZlm3bdk0DvV6vBg4cqNdffz1wY+Wzzz6rjh07Bh1z8GDB2VUbRFxccx3LLzpxR79ty27RIvBpgfKEREUcOlDxKYvz+NMZ7ginipv4pzOalxaquIl/OqO6d15N7dMZZ/Lu83z+dMb5/i68Nv0533tQk2DPi3Up2JmIkCFCqjj7MGfOHPl8Po0cOVL33XdfjeuHM0Q01YOkKvpADyR6INGDSvSBHkjh7UGwEFGreyL69eunfv361WlBAACgceNrrwEAgBFCBAAAMEKIAAAARggRAADACCECAAAYIUQAAAAjhAgAAGCEEAEAAIwQIgAAgJFafe01AADAqTgTAQAAjBAiAACAEUIEAAAwQogAAABGCBEAAMAIIQIAABhxNXQBtZWVlaXZs2fL7/frtttu0+9+97uGLqnepaenKzo6Wg6HQ06nUytWrGjokurFtGnTtH79esXHx2vNmjWSpPz8fD3wwAP64YcfdOGFF2rBggWKjY1t4ErDp7oevPDCC1q2bJlat24tSZo8ebL69evXkGWG1b59+/Twww/r8OHDsixLo0aN0p133tmkjoVgPWhKx0JZWZnGjBkjj8cjn8+ngQMHKiMjQ7m5uZo8ebLy8/PVpUsXPf3003K73Q1dblgE68HUqVO1ZcsWtWjRQpL01FNP6fLLLw9vMXYj4PV67RtuuMHes2ePXVZWZg8dOtTeuXNnQ5dV766//nr78OHDDV1GvduyZYv99ddf20OGDAksmzt3rv3KK6/Ytm3br7zyiv300083VHn1oroePP/88/aiRYsasKr6lZeXZ3/99de2bdt2QUGBPWDAAHvnzp1N6lgI1oOmdCz4/X67sLDQtm3b9ng89q233mpnZ2fbGRkZ9po1a2zbtu0ZM2bYS5YsacgywypYDx555BH7/fffr9daGsXljJycHLVv317t2rWT2+3WkCFDtG7duoYuC/WkV69ep72zXLdunYYPHy5JGj58uNauXdsQpdWb6nrQ1LRp00ZdunSRJMXExCg5OVl5eXlN6lgI1oOmxLIsRUdHS5K8Xq+8Xq8sy9Knn36qgQMHSpJuueWW8/o1IlgPGkKjCBF5eXlKSkoKPE5MTGxy/3Aq3XPPPRoxYoTeeuuthi6lQR0+fFht2rSRJCUkJOjw4cMNXFHDWLJkiYYOHapp06bp2LFjDV1Ovdm7d6+++eYbdevWrckeC1V7IDWtY8Hn82nYsGHq3bu3evfurXbt2qlly5ZyuSqu0CclJZ33rxGn9qDyOJg/f76GDh2qOXPmyOPxhL2ORhEiUGHp0qVauXKlXn31VS1ZskSfffZZQ5d0TrAsq8FSeEO644479MEHH2j16tVq06aNnnrqqYYuqV4UFRUpIyNDjz76qGJiYk76XVM5Fk7tQVM7FpxOp1avXq3MzEzl5OTon//8Z0OXVO9O7cGOHTs0efJk/fWvf9Xy5ct17NgxLVy4MOx1NIoQkZiYqP379wce5+XlKTExsQErahiV+xwfH68bb7xROTk5DVxRw4mPj9eBAwckSQcOHAjcUNaUXHDBBXI6nXI4HLrtttv01VdfNXRJYVdeXq6MjAwNHTpUAwYMkNT0joXqetAUjwVJatmypVJTU/XFF1/o+PHj8nq9kqT9+/c3mdeIyh5s2LBBbdq0kWVZcrvdGjFiRL0cB40iRPz85z/X7t27lZubK4/Ho3fffVfp6ekNXVa9Ki4uVmFhYeDnjRs3qmPHjg1cVcNJT0/XqlWrJEmrVq3SDTfc0MAV1b/KF05JWrt27Xl/PNi2renTpys5OVl33XVXYHlTOhaC9aApHQtHjhzR8ePHJUmlpaXatGmTOnTooNTUVP3tb3+TJK1cufK8fo2orgfJycmB48C27Xo7DhrN/+KZmZmpOXPmyOfzaeTIkbrvvvsauqR6lZubqwkTJkiquBZ28803N5keTJ48WVu2bNHRo0cVHx+viRMnqn///po0aZL27duntm3basGCBYqLi2voUsOmuh5s2bJF27dvlyRdeOGFmjVrVuDegPPR1q1bNWbMGF122WVyOCre/0yePFldu3ZtMsdCsB6sWbOmyRwL27dv19SpU+Xz+WTbtgYNGqT7779fubm5euCBB3Ts2DFdfvnlmjdv3nn7Ec9gPfj1r3+to0ePyrZtde7cWU888UTgBsxwaTQhAgAAnFsaxeUMAABw7iFEAAAAI4QIAABghBABAACMECIAAIARQgQAADBCiAAAAEYIEQAAwMj/A80f0ddqUC+mAAAAAElFTkSuQmCC"/>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 name="Google Shape;156;p13"/>
          <p:cNvSpPr/>
          <p:nvPr/>
        </p:nvSpPr>
        <p:spPr>
          <a:xfrm>
            <a:off x="7481555" y="6647325"/>
            <a:ext cx="13090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p:txBody>
      </p:sp>
      <p:pic>
        <p:nvPicPr>
          <p:cNvPr id="157" name="Google Shape;157;p13" descr="https://lh5.googleusercontent.com/VWIkIvwUqWulqIkRi3FPKfWUZmcWvf5gCn37pZDR8Pr8oIkHYLBO-fuHi-Or2-zPSlFxSPv5xT0QKzWGDpROVYNre5rYaG3Dznd4Jg9dV683RaIq9szeSLJoIN2Fh0-t6ffxdl2HtHwI51boPRhrtQ"/>
          <p:cNvPicPr preferRelativeResize="0"/>
          <p:nvPr/>
        </p:nvPicPr>
        <p:blipFill rotWithShape="1">
          <a:blip r:embed="rId4">
            <a:alphaModFix/>
          </a:blip>
          <a:srcRect/>
          <a:stretch/>
        </p:blipFill>
        <p:spPr>
          <a:xfrm>
            <a:off x="3182310" y="2759438"/>
            <a:ext cx="2814453" cy="2074832"/>
          </a:xfrm>
          <a:prstGeom prst="rect">
            <a:avLst/>
          </a:prstGeom>
          <a:noFill/>
          <a:ln>
            <a:noFill/>
          </a:ln>
        </p:spPr>
      </p:pic>
      <p:sp>
        <p:nvSpPr>
          <p:cNvPr id="158" name="Google Shape;158;p13"/>
          <p:cNvSpPr/>
          <p:nvPr/>
        </p:nvSpPr>
        <p:spPr>
          <a:xfrm>
            <a:off x="4454820" y="2330153"/>
            <a:ext cx="23436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p:txBody>
      </p:sp>
      <p:pic>
        <p:nvPicPr>
          <p:cNvPr id="159" name="Google Shape;159;p13" descr="https://lh5.googleusercontent.com/UYYG9sa0CTbcivmjh2RSyzeFwOEZQRQn8f4zwrmzHYUwQTeJrFMBGbaINc0cX9lBD1CI6tlIyKJhnjzWcGPg7WiQAYqNR3KKD60RuCNdyTcTajuKbFyDbsV5Bjviz6JXGg_b3wAspEez1Ll7c6Npsg"/>
          <p:cNvPicPr preferRelativeResize="0"/>
          <p:nvPr/>
        </p:nvPicPr>
        <p:blipFill rotWithShape="1">
          <a:blip r:embed="rId5">
            <a:alphaModFix/>
          </a:blip>
          <a:srcRect/>
          <a:stretch/>
        </p:blipFill>
        <p:spPr>
          <a:xfrm>
            <a:off x="6141151" y="2759438"/>
            <a:ext cx="2680807" cy="20748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4"/>
          <p:cNvSpPr txBox="1">
            <a:spLocks noGrp="1"/>
          </p:cNvSpPr>
          <p:nvPr>
            <p:ph type="title"/>
          </p:nvPr>
        </p:nvSpPr>
        <p:spPr>
          <a:xfrm>
            <a:off x="0" y="132798"/>
            <a:ext cx="8832300" cy="25003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400" dirty="0">
                <a:solidFill>
                  <a:srgbClr val="FF0000"/>
                </a:solidFill>
                <a:latin typeface="Times New Roman"/>
                <a:ea typeface="Times New Roman"/>
                <a:cs typeface="Times New Roman"/>
                <a:sym typeface="Times New Roman"/>
              </a:rPr>
              <a:t>Co-relation: Rented bike count vs Temp, Dew point Temp, Hour</a:t>
            </a:r>
            <a:endParaRPr dirty="0"/>
          </a:p>
        </p:txBody>
      </p:sp>
      <p:sp>
        <p:nvSpPr>
          <p:cNvPr id="165" name="Google Shape;165;p14"/>
          <p:cNvSpPr txBox="1">
            <a:spLocks noGrp="1"/>
          </p:cNvSpPr>
          <p:nvPr>
            <p:ph type="body" idx="1"/>
          </p:nvPr>
        </p:nvSpPr>
        <p:spPr>
          <a:xfrm>
            <a:off x="311700" y="857804"/>
            <a:ext cx="8520600" cy="1150143"/>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rgbClr val="212121"/>
              </a:buClr>
              <a:buSzPts val="1200"/>
              <a:buFont typeface="Arial"/>
              <a:buChar char="•"/>
            </a:pPr>
            <a:r>
              <a:rPr lang="en-US" sz="1200" dirty="0">
                <a:solidFill>
                  <a:srgbClr val="212121"/>
                </a:solidFill>
                <a:latin typeface="Times New Roman"/>
                <a:ea typeface="Times New Roman"/>
                <a:cs typeface="Times New Roman"/>
                <a:sym typeface="Times New Roman"/>
              </a:rPr>
              <a:t>B</a:t>
            </a:r>
            <a:r>
              <a:rPr lang="en-US" sz="1200" b="0" i="0" dirty="0">
                <a:solidFill>
                  <a:srgbClr val="212121"/>
                </a:solidFill>
                <a:latin typeface="Times New Roman"/>
                <a:ea typeface="Times New Roman"/>
                <a:cs typeface="Times New Roman"/>
                <a:sym typeface="Times New Roman"/>
              </a:rPr>
              <a:t>ike sharing is positively co-related to temperature and Dew point Temperature as the temperature approaches </a:t>
            </a:r>
            <a:r>
              <a:rPr lang="en-US" sz="1200" b="1" i="0" dirty="0">
                <a:solidFill>
                  <a:srgbClr val="212121"/>
                </a:solidFill>
                <a:latin typeface="Times New Roman"/>
                <a:ea typeface="Times New Roman"/>
                <a:cs typeface="Times New Roman"/>
                <a:sym typeface="Times New Roman"/>
              </a:rPr>
              <a:t>30 degrees</a:t>
            </a:r>
            <a:r>
              <a:rPr lang="en-US" sz="1050" b="0" i="0" dirty="0">
                <a:solidFill>
                  <a:srgbClr val="212121"/>
                </a:solidFill>
                <a:latin typeface="Times New Roman"/>
                <a:ea typeface="Times New Roman"/>
                <a:cs typeface="Times New Roman"/>
                <a:sym typeface="Times New Roman"/>
              </a:rPr>
              <a:t>.</a:t>
            </a:r>
            <a:endParaRPr dirty="0"/>
          </a:p>
          <a:p>
            <a:pPr marL="285750" lvl="0" indent="-219075" algn="l" rtl="0">
              <a:lnSpc>
                <a:spcPct val="115000"/>
              </a:lnSpc>
              <a:spcBef>
                <a:spcPts val="0"/>
              </a:spcBef>
              <a:spcAft>
                <a:spcPts val="0"/>
              </a:spcAft>
              <a:buClr>
                <a:schemeClr val="dk2"/>
              </a:buClr>
              <a:buSzPts val="1050"/>
              <a:buFont typeface="Arial"/>
              <a:buNone/>
            </a:pPr>
            <a:endParaRPr sz="1050" b="0" i="0" dirty="0">
              <a:solidFill>
                <a:srgbClr val="212121"/>
              </a:solidFill>
              <a:latin typeface="Times New Roman"/>
              <a:ea typeface="Times New Roman"/>
              <a:cs typeface="Times New Roman"/>
              <a:sym typeface="Times New Roman"/>
            </a:endParaRPr>
          </a:p>
          <a:p>
            <a:pPr marL="171450" lvl="0" indent="-171450" algn="l" rtl="0">
              <a:lnSpc>
                <a:spcPct val="115000"/>
              </a:lnSpc>
              <a:spcBef>
                <a:spcPts val="0"/>
              </a:spcBef>
              <a:spcAft>
                <a:spcPts val="0"/>
              </a:spcAft>
              <a:buClr>
                <a:srgbClr val="212121"/>
              </a:buClr>
              <a:buSzPts val="1200"/>
              <a:buFont typeface="Arial"/>
              <a:buChar char="•"/>
            </a:pPr>
            <a:r>
              <a:rPr lang="en-US" sz="1200" b="0" i="0" dirty="0">
                <a:solidFill>
                  <a:srgbClr val="212121"/>
                </a:solidFill>
                <a:latin typeface="Times New Roman"/>
                <a:ea typeface="Times New Roman"/>
                <a:cs typeface="Times New Roman"/>
                <a:sym typeface="Times New Roman"/>
              </a:rPr>
              <a:t>Though one thing to notice the positive co-relation is applicable only because the temperature in Seoul rarely crosses </a:t>
            </a:r>
            <a:r>
              <a:rPr lang="en-US" sz="1200" b="1" i="0" dirty="0">
                <a:solidFill>
                  <a:srgbClr val="212121"/>
                </a:solidFill>
                <a:latin typeface="Times New Roman"/>
                <a:ea typeface="Times New Roman"/>
                <a:cs typeface="Times New Roman"/>
                <a:sym typeface="Times New Roman"/>
              </a:rPr>
              <a:t>40 Degrees</a:t>
            </a:r>
            <a:r>
              <a:rPr lang="en-US" sz="1200" b="0" i="0" dirty="0">
                <a:solidFill>
                  <a:srgbClr val="212121"/>
                </a:solidFill>
                <a:latin typeface="Times New Roman"/>
                <a:ea typeface="Times New Roman"/>
                <a:cs typeface="Times New Roman"/>
                <a:sym typeface="Times New Roman"/>
              </a:rPr>
              <a:t>.</a:t>
            </a:r>
            <a:endParaRPr dirty="0"/>
          </a:p>
          <a:p>
            <a:pPr marL="0" lvl="0" indent="0" algn="l" rtl="0">
              <a:lnSpc>
                <a:spcPct val="115000"/>
              </a:lnSpc>
              <a:spcBef>
                <a:spcPts val="0"/>
              </a:spcBef>
              <a:spcAft>
                <a:spcPts val="0"/>
              </a:spcAft>
              <a:buClr>
                <a:schemeClr val="dk2"/>
              </a:buClr>
              <a:buSzPts val="1200"/>
              <a:buNone/>
            </a:pPr>
            <a:endParaRPr sz="1200" b="0" i="0" dirty="0">
              <a:solidFill>
                <a:srgbClr val="212121"/>
              </a:solidFill>
              <a:latin typeface="Times New Roman"/>
              <a:ea typeface="Times New Roman"/>
              <a:cs typeface="Times New Roman"/>
              <a:sym typeface="Times New Roman"/>
            </a:endParaRPr>
          </a:p>
          <a:p>
            <a:pPr marL="171450" lvl="0" indent="-171450" algn="l" rtl="0">
              <a:lnSpc>
                <a:spcPct val="115000"/>
              </a:lnSpc>
              <a:spcBef>
                <a:spcPts val="0"/>
              </a:spcBef>
              <a:spcAft>
                <a:spcPts val="0"/>
              </a:spcAft>
              <a:buClr>
                <a:srgbClr val="212121"/>
              </a:buClr>
              <a:buSzPts val="1200"/>
              <a:buFont typeface="Arial"/>
              <a:buChar char="•"/>
            </a:pPr>
            <a:r>
              <a:rPr lang="en-US" sz="1200" b="0" i="0" dirty="0">
                <a:solidFill>
                  <a:srgbClr val="212121"/>
                </a:solidFill>
                <a:latin typeface="Times New Roman"/>
                <a:ea typeface="Times New Roman"/>
                <a:cs typeface="Times New Roman"/>
                <a:sym typeface="Times New Roman"/>
              </a:rPr>
              <a:t>Bike sharing count is positively co-related to hours as the Hours Progress from 0 (12 am) to 20 (8 pm) the bike-sharing count increases.</a:t>
            </a:r>
            <a:endParaRPr dirty="0"/>
          </a:p>
          <a:p>
            <a:pPr marL="0" lvl="0" indent="0" algn="l" rtl="0">
              <a:lnSpc>
                <a:spcPct val="115000"/>
              </a:lnSpc>
              <a:spcBef>
                <a:spcPts val="0"/>
              </a:spcBef>
              <a:spcAft>
                <a:spcPts val="0"/>
              </a:spcAft>
              <a:buClr>
                <a:schemeClr val="dk2"/>
              </a:buClr>
              <a:buSzPts val="1200"/>
              <a:buNone/>
            </a:pPr>
            <a:endParaRPr sz="1200" b="0" i="0" dirty="0">
              <a:solidFill>
                <a:srgbClr val="212121"/>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endParaRPr sz="1200" dirty="0">
              <a:latin typeface="Times New Roman"/>
              <a:ea typeface="Times New Roman"/>
              <a:cs typeface="Times New Roman"/>
              <a:sym typeface="Times New Roman"/>
            </a:endParaRPr>
          </a:p>
        </p:txBody>
      </p:sp>
      <p:pic>
        <p:nvPicPr>
          <p:cNvPr id="166" name="Google Shape;166;p14"/>
          <p:cNvPicPr preferRelativeResize="0"/>
          <p:nvPr/>
        </p:nvPicPr>
        <p:blipFill rotWithShape="1">
          <a:blip r:embed="rId3">
            <a:alphaModFix/>
          </a:blip>
          <a:srcRect/>
          <a:stretch/>
        </p:blipFill>
        <p:spPr>
          <a:xfrm>
            <a:off x="1" y="2624687"/>
            <a:ext cx="3144562" cy="2412490"/>
          </a:xfrm>
          <a:prstGeom prst="rect">
            <a:avLst/>
          </a:prstGeom>
          <a:noFill/>
          <a:ln>
            <a:noFill/>
          </a:ln>
        </p:spPr>
      </p:pic>
      <p:pic>
        <p:nvPicPr>
          <p:cNvPr id="167" name="Google Shape;167;p14"/>
          <p:cNvPicPr preferRelativeResize="0"/>
          <p:nvPr/>
        </p:nvPicPr>
        <p:blipFill rotWithShape="1">
          <a:blip r:embed="rId4">
            <a:alphaModFix/>
          </a:blip>
          <a:srcRect/>
          <a:stretch/>
        </p:blipFill>
        <p:spPr>
          <a:xfrm>
            <a:off x="3144563" y="2624687"/>
            <a:ext cx="3144563" cy="2412490"/>
          </a:xfrm>
          <a:prstGeom prst="rect">
            <a:avLst/>
          </a:prstGeom>
          <a:noFill/>
          <a:ln>
            <a:noFill/>
          </a:ln>
        </p:spPr>
      </p:pic>
      <p:pic>
        <p:nvPicPr>
          <p:cNvPr id="168" name="Google Shape;168;p14"/>
          <p:cNvPicPr preferRelativeResize="0"/>
          <p:nvPr/>
        </p:nvPicPr>
        <p:blipFill rotWithShape="1">
          <a:blip r:embed="rId5">
            <a:alphaModFix/>
          </a:blip>
          <a:srcRect/>
          <a:stretch/>
        </p:blipFill>
        <p:spPr>
          <a:xfrm>
            <a:off x="6289125" y="2624687"/>
            <a:ext cx="2854875" cy="24124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5"/>
          <p:cNvSpPr txBox="1">
            <a:spLocks noGrp="1"/>
          </p:cNvSpPr>
          <p:nvPr>
            <p:ph type="title"/>
          </p:nvPr>
        </p:nvSpPr>
        <p:spPr>
          <a:xfrm>
            <a:off x="0" y="457200"/>
            <a:ext cx="8832300" cy="11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400" dirty="0">
                <a:solidFill>
                  <a:srgbClr val="FF0000"/>
                </a:solidFill>
                <a:latin typeface="Times New Roman"/>
                <a:ea typeface="Times New Roman"/>
                <a:cs typeface="Times New Roman"/>
                <a:sym typeface="Times New Roman"/>
              </a:rPr>
              <a:t>Co-relation: Rented bike count vs Visibility, Rainfall, Snowfall</a:t>
            </a:r>
            <a:endParaRPr dirty="0"/>
          </a:p>
        </p:txBody>
      </p:sp>
      <p:sp>
        <p:nvSpPr>
          <p:cNvPr id="174" name="Google Shape;174;p15"/>
          <p:cNvSpPr txBox="1">
            <a:spLocks noGrp="1"/>
          </p:cNvSpPr>
          <p:nvPr>
            <p:ph type="body" idx="1"/>
          </p:nvPr>
        </p:nvSpPr>
        <p:spPr>
          <a:xfrm>
            <a:off x="311700" y="1057276"/>
            <a:ext cx="8520600" cy="118586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400"/>
              <a:buNone/>
            </a:pPr>
            <a:endParaRPr sz="1400" b="0" i="0" dirty="0">
              <a:solidFill>
                <a:srgbClr val="212121"/>
              </a:solidFill>
              <a:latin typeface="Times New Roman"/>
              <a:ea typeface="Times New Roman"/>
              <a:cs typeface="Times New Roman"/>
              <a:sym typeface="Times New Roman"/>
            </a:endParaRPr>
          </a:p>
          <a:p>
            <a:pPr marL="285750" lvl="0" indent="-285750" algn="l" rtl="0">
              <a:lnSpc>
                <a:spcPct val="115000"/>
              </a:lnSpc>
              <a:spcBef>
                <a:spcPts val="0"/>
              </a:spcBef>
              <a:spcAft>
                <a:spcPts val="0"/>
              </a:spcAft>
              <a:buClr>
                <a:srgbClr val="212121"/>
              </a:buClr>
              <a:buSzPts val="1400"/>
              <a:buFont typeface="Arial"/>
              <a:buChar char="•"/>
            </a:pPr>
            <a:r>
              <a:rPr lang="en-US" sz="1400" b="0" i="0" dirty="0">
                <a:solidFill>
                  <a:srgbClr val="212121"/>
                </a:solidFill>
                <a:latin typeface="Times New Roman"/>
                <a:ea typeface="Times New Roman"/>
                <a:cs typeface="Times New Roman"/>
                <a:sym typeface="Times New Roman"/>
              </a:rPr>
              <a:t>Visibility is </a:t>
            </a:r>
            <a:r>
              <a:rPr lang="en-US" sz="1400" dirty="0">
                <a:solidFill>
                  <a:srgbClr val="212121"/>
                </a:solidFill>
                <a:latin typeface="Times New Roman"/>
                <a:ea typeface="Times New Roman"/>
                <a:cs typeface="Times New Roman"/>
                <a:sym typeface="Times New Roman"/>
              </a:rPr>
              <a:t>Also slightly positively co-related with Bike Bookings.</a:t>
            </a:r>
            <a:endParaRPr dirty="0"/>
          </a:p>
          <a:p>
            <a:pPr marL="285750" lvl="0" indent="-196850" algn="l" rtl="0">
              <a:lnSpc>
                <a:spcPct val="115000"/>
              </a:lnSpc>
              <a:spcBef>
                <a:spcPts val="0"/>
              </a:spcBef>
              <a:spcAft>
                <a:spcPts val="0"/>
              </a:spcAft>
              <a:buClr>
                <a:schemeClr val="dk2"/>
              </a:buClr>
              <a:buSzPts val="1400"/>
              <a:buFont typeface="Arial"/>
              <a:buNone/>
            </a:pPr>
            <a:endParaRPr sz="1400" b="0" i="0" dirty="0">
              <a:solidFill>
                <a:srgbClr val="212121"/>
              </a:solidFill>
              <a:latin typeface="Times New Roman"/>
              <a:ea typeface="Times New Roman"/>
              <a:cs typeface="Times New Roman"/>
              <a:sym typeface="Times New Roman"/>
            </a:endParaRPr>
          </a:p>
          <a:p>
            <a:pPr marL="285750" lvl="0" indent="-285750" algn="l" rtl="0">
              <a:lnSpc>
                <a:spcPct val="115000"/>
              </a:lnSpc>
              <a:spcBef>
                <a:spcPts val="0"/>
              </a:spcBef>
              <a:spcAft>
                <a:spcPts val="0"/>
              </a:spcAft>
              <a:buClr>
                <a:srgbClr val="212121"/>
              </a:buClr>
              <a:buSzPts val="1400"/>
              <a:buFont typeface="Arial"/>
              <a:buChar char="•"/>
            </a:pPr>
            <a:r>
              <a:rPr lang="en-US" sz="1400" b="0" i="0" dirty="0">
                <a:solidFill>
                  <a:srgbClr val="212121"/>
                </a:solidFill>
                <a:latin typeface="Times New Roman"/>
                <a:ea typeface="Times New Roman"/>
                <a:cs typeface="Times New Roman"/>
                <a:sym typeface="Times New Roman"/>
              </a:rPr>
              <a:t>Snowfall, Rainfall</a:t>
            </a:r>
            <a:r>
              <a:rPr lang="en-US" sz="1400" dirty="0">
                <a:solidFill>
                  <a:srgbClr val="212121"/>
                </a:solidFill>
                <a:latin typeface="Times New Roman"/>
                <a:ea typeface="Times New Roman"/>
                <a:cs typeface="Times New Roman"/>
                <a:sym typeface="Times New Roman"/>
              </a:rPr>
              <a:t> are negatively co-related to Bike rented count.</a:t>
            </a:r>
            <a:endParaRPr sz="1400" b="0" i="0" dirty="0">
              <a:solidFill>
                <a:srgbClr val="212121"/>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endParaRPr sz="1400" dirty="0">
              <a:latin typeface="Times New Roman"/>
              <a:ea typeface="Times New Roman"/>
              <a:cs typeface="Times New Roman"/>
              <a:sym typeface="Times New Roman"/>
            </a:endParaRPr>
          </a:p>
        </p:txBody>
      </p:sp>
      <p:pic>
        <p:nvPicPr>
          <p:cNvPr id="175" name="Google Shape;175;p15"/>
          <p:cNvPicPr preferRelativeResize="0"/>
          <p:nvPr/>
        </p:nvPicPr>
        <p:blipFill rotWithShape="1">
          <a:blip r:embed="rId3">
            <a:alphaModFix/>
          </a:blip>
          <a:srcRect/>
          <a:stretch/>
        </p:blipFill>
        <p:spPr>
          <a:xfrm>
            <a:off x="0" y="2521744"/>
            <a:ext cx="2943225" cy="2628900"/>
          </a:xfrm>
          <a:prstGeom prst="rect">
            <a:avLst/>
          </a:prstGeom>
          <a:noFill/>
          <a:ln>
            <a:noFill/>
          </a:ln>
        </p:spPr>
      </p:pic>
      <p:pic>
        <p:nvPicPr>
          <p:cNvPr id="176" name="Google Shape;176;p15"/>
          <p:cNvPicPr preferRelativeResize="0"/>
          <p:nvPr/>
        </p:nvPicPr>
        <p:blipFill rotWithShape="1">
          <a:blip r:embed="rId4">
            <a:alphaModFix/>
          </a:blip>
          <a:srcRect/>
          <a:stretch/>
        </p:blipFill>
        <p:spPr>
          <a:xfrm>
            <a:off x="2944537" y="2571751"/>
            <a:ext cx="2943225" cy="2578894"/>
          </a:xfrm>
          <a:prstGeom prst="rect">
            <a:avLst/>
          </a:prstGeom>
          <a:noFill/>
          <a:ln>
            <a:noFill/>
          </a:ln>
        </p:spPr>
      </p:pic>
      <p:pic>
        <p:nvPicPr>
          <p:cNvPr id="177" name="Google Shape;177;p15"/>
          <p:cNvPicPr preferRelativeResize="0"/>
          <p:nvPr/>
        </p:nvPicPr>
        <p:blipFill rotWithShape="1">
          <a:blip r:embed="rId5">
            <a:alphaModFix/>
          </a:blip>
          <a:srcRect/>
          <a:stretch/>
        </p:blipFill>
        <p:spPr>
          <a:xfrm>
            <a:off x="5887762" y="2571749"/>
            <a:ext cx="3256238" cy="25717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6"/>
          <p:cNvSpPr txBox="1">
            <a:spLocks noGrp="1"/>
          </p:cNvSpPr>
          <p:nvPr>
            <p:ph type="title"/>
          </p:nvPr>
        </p:nvSpPr>
        <p:spPr>
          <a:xfrm>
            <a:off x="0" y="445025"/>
            <a:ext cx="8832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400" dirty="0">
                <a:solidFill>
                  <a:srgbClr val="FF0000"/>
                </a:solidFill>
                <a:latin typeface="Times New Roman"/>
                <a:ea typeface="Times New Roman"/>
                <a:cs typeface="Times New Roman"/>
                <a:sym typeface="Times New Roman"/>
              </a:rPr>
              <a:t>Co-relation: Rented bike count vs Humidity, Wind Speed, Radiation</a:t>
            </a:r>
            <a:endParaRPr dirty="0"/>
          </a:p>
        </p:txBody>
      </p:sp>
      <p:sp>
        <p:nvSpPr>
          <p:cNvPr id="183" name="Google Shape;183;p16"/>
          <p:cNvSpPr txBox="1">
            <a:spLocks noGrp="1"/>
          </p:cNvSpPr>
          <p:nvPr>
            <p:ph type="body" idx="1"/>
          </p:nvPr>
        </p:nvSpPr>
        <p:spPr>
          <a:xfrm>
            <a:off x="311700" y="1152475"/>
            <a:ext cx="8520600" cy="940644"/>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2"/>
              </a:buClr>
              <a:buSzPts val="1400"/>
              <a:buFont typeface="Arial"/>
              <a:buChar char="•"/>
            </a:pPr>
            <a:r>
              <a:rPr lang="en-US" sz="1400" dirty="0">
                <a:solidFill>
                  <a:schemeClr val="accent2"/>
                </a:solidFill>
                <a:latin typeface="Times New Roman"/>
                <a:ea typeface="Times New Roman"/>
                <a:cs typeface="Times New Roman"/>
                <a:sym typeface="Times New Roman"/>
              </a:rPr>
              <a:t>The bike-sharing count is slightly negatively correlated to Humidity.</a:t>
            </a:r>
            <a:endParaRPr dirty="0"/>
          </a:p>
          <a:p>
            <a:pPr marL="457200" lvl="0" indent="-254000" algn="l" rtl="0">
              <a:lnSpc>
                <a:spcPct val="115000"/>
              </a:lnSpc>
              <a:spcBef>
                <a:spcPts val="0"/>
              </a:spcBef>
              <a:spcAft>
                <a:spcPts val="0"/>
              </a:spcAft>
              <a:buClr>
                <a:schemeClr val="dk2"/>
              </a:buClr>
              <a:buSzPts val="1400"/>
              <a:buFont typeface="Arial"/>
              <a:buNone/>
            </a:pPr>
            <a:endParaRPr sz="1400" dirty="0">
              <a:solidFill>
                <a:schemeClr val="accent2"/>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accent2"/>
              </a:buClr>
              <a:buSzPts val="1400"/>
              <a:buFont typeface="Arial"/>
              <a:buChar char="•"/>
            </a:pPr>
            <a:r>
              <a:rPr lang="en-US" sz="1400" dirty="0">
                <a:solidFill>
                  <a:schemeClr val="accent2"/>
                </a:solidFill>
                <a:latin typeface="Times New Roman"/>
                <a:ea typeface="Times New Roman"/>
                <a:cs typeface="Times New Roman"/>
                <a:sym typeface="Times New Roman"/>
              </a:rPr>
              <a:t>Wind speed and Solar radiation are slightly positively related to Bike-sharing count.</a:t>
            </a:r>
            <a:endParaRPr dirty="0"/>
          </a:p>
        </p:txBody>
      </p:sp>
      <p:pic>
        <p:nvPicPr>
          <p:cNvPr id="184" name="Google Shape;184;p16"/>
          <p:cNvPicPr preferRelativeResize="0"/>
          <p:nvPr/>
        </p:nvPicPr>
        <p:blipFill rotWithShape="1">
          <a:blip r:embed="rId3">
            <a:alphaModFix/>
          </a:blip>
          <a:srcRect/>
          <a:stretch/>
        </p:blipFill>
        <p:spPr>
          <a:xfrm>
            <a:off x="0" y="2507456"/>
            <a:ext cx="3022513" cy="2664619"/>
          </a:xfrm>
          <a:prstGeom prst="rect">
            <a:avLst/>
          </a:prstGeom>
          <a:noFill/>
          <a:ln>
            <a:noFill/>
          </a:ln>
        </p:spPr>
      </p:pic>
      <p:pic>
        <p:nvPicPr>
          <p:cNvPr id="185" name="Google Shape;185;p16"/>
          <p:cNvPicPr preferRelativeResize="0"/>
          <p:nvPr/>
        </p:nvPicPr>
        <p:blipFill rotWithShape="1">
          <a:blip r:embed="rId4">
            <a:alphaModFix/>
          </a:blip>
          <a:srcRect/>
          <a:stretch/>
        </p:blipFill>
        <p:spPr>
          <a:xfrm>
            <a:off x="3022513" y="2636045"/>
            <a:ext cx="3143251" cy="2508696"/>
          </a:xfrm>
          <a:prstGeom prst="rect">
            <a:avLst/>
          </a:prstGeom>
          <a:noFill/>
          <a:ln>
            <a:noFill/>
          </a:ln>
        </p:spPr>
      </p:pic>
      <p:pic>
        <p:nvPicPr>
          <p:cNvPr id="186" name="Google Shape;186;p16"/>
          <p:cNvPicPr preferRelativeResize="0"/>
          <p:nvPr/>
        </p:nvPicPr>
        <p:blipFill rotWithShape="1">
          <a:blip r:embed="rId5">
            <a:alphaModFix/>
          </a:blip>
          <a:srcRect/>
          <a:stretch/>
        </p:blipFill>
        <p:spPr>
          <a:xfrm>
            <a:off x="6165764" y="2507455"/>
            <a:ext cx="2977166" cy="26360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7"/>
          <p:cNvSpPr txBox="1">
            <a:spLocks noGrp="1"/>
          </p:cNvSpPr>
          <p:nvPr>
            <p:ph type="title"/>
          </p:nvPr>
        </p:nvSpPr>
        <p:spPr>
          <a:xfrm>
            <a:off x="0" y="0"/>
            <a:ext cx="8832300" cy="83581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solidFill>
                  <a:srgbClr val="FF0000"/>
                </a:solidFill>
                <a:latin typeface="Times New Roman"/>
                <a:ea typeface="Times New Roman"/>
                <a:cs typeface="Times New Roman"/>
                <a:sym typeface="Times New Roman"/>
              </a:rPr>
              <a:t>Climate Effect in Different seasons on Bike Sharing</a:t>
            </a:r>
            <a:endParaRPr dirty="0">
              <a:solidFill>
                <a:srgbClr val="FF0000"/>
              </a:solidFill>
              <a:latin typeface="Times New Roman"/>
              <a:ea typeface="Times New Roman"/>
              <a:cs typeface="Times New Roman"/>
              <a:sym typeface="Times New Roman"/>
            </a:endParaRPr>
          </a:p>
        </p:txBody>
      </p:sp>
      <p:sp>
        <p:nvSpPr>
          <p:cNvPr id="192" name="Google Shape;192;p17"/>
          <p:cNvSpPr txBox="1">
            <a:spLocks noGrp="1"/>
          </p:cNvSpPr>
          <p:nvPr>
            <p:ph type="body" idx="1"/>
          </p:nvPr>
        </p:nvSpPr>
        <p:spPr>
          <a:xfrm>
            <a:off x="78581" y="742950"/>
            <a:ext cx="8951119" cy="1728788"/>
          </a:xfrm>
          <a:prstGeom prst="rect">
            <a:avLst/>
          </a:prstGeom>
          <a:noFill/>
          <a:ln>
            <a:noFill/>
          </a:ln>
        </p:spPr>
        <p:txBody>
          <a:bodyPr spcFirstLastPara="1" wrap="square" lIns="91425" tIns="91425" rIns="91425" bIns="91425" anchor="t" anchorCtr="0">
            <a:noAutofit/>
          </a:bodyPr>
          <a:lstStyle/>
          <a:p>
            <a:pPr marL="171450" lvl="0" indent="-171450" algn="just" rtl="0">
              <a:lnSpc>
                <a:spcPct val="115000"/>
              </a:lnSpc>
              <a:spcBef>
                <a:spcPts val="0"/>
              </a:spcBef>
              <a:spcAft>
                <a:spcPts val="0"/>
              </a:spcAft>
              <a:buClr>
                <a:srgbClr val="212121"/>
              </a:buClr>
              <a:buSzPts val="1200"/>
              <a:buFont typeface="Arial"/>
              <a:buChar char="•"/>
            </a:pPr>
            <a:r>
              <a:rPr lang="en-US" sz="1200" b="0" i="0" dirty="0">
                <a:solidFill>
                  <a:srgbClr val="212121"/>
                </a:solidFill>
                <a:latin typeface="Times New Roman"/>
                <a:ea typeface="Times New Roman"/>
                <a:cs typeface="Times New Roman"/>
                <a:sym typeface="Times New Roman"/>
              </a:rPr>
              <a:t>Temperature in Summer varies between </a:t>
            </a:r>
            <a:r>
              <a:rPr lang="en-US" sz="1200" b="1" i="0" dirty="0">
                <a:solidFill>
                  <a:srgbClr val="212121"/>
                </a:solidFill>
                <a:latin typeface="Times New Roman"/>
                <a:ea typeface="Times New Roman"/>
                <a:cs typeface="Times New Roman"/>
                <a:sym typeface="Times New Roman"/>
              </a:rPr>
              <a:t>24-31 Degrees</a:t>
            </a:r>
            <a:r>
              <a:rPr lang="en-US" sz="1200" b="0" i="0" dirty="0">
                <a:solidFill>
                  <a:srgbClr val="212121"/>
                </a:solidFill>
                <a:latin typeface="Times New Roman"/>
                <a:ea typeface="Times New Roman"/>
                <a:cs typeface="Times New Roman"/>
                <a:sym typeface="Times New Roman"/>
              </a:rPr>
              <a:t>, in Autumn it varies between</a:t>
            </a:r>
            <a:r>
              <a:rPr lang="en-US" sz="1200" b="1" i="0" dirty="0">
                <a:solidFill>
                  <a:srgbClr val="212121"/>
                </a:solidFill>
                <a:latin typeface="Times New Roman"/>
                <a:ea typeface="Times New Roman"/>
                <a:cs typeface="Times New Roman"/>
                <a:sym typeface="Times New Roman"/>
              </a:rPr>
              <a:t>10-18 Degrees. </a:t>
            </a:r>
            <a:r>
              <a:rPr lang="en-US" sz="1200" b="0" i="0" dirty="0">
                <a:solidFill>
                  <a:srgbClr val="212121"/>
                </a:solidFill>
                <a:latin typeface="Times New Roman"/>
                <a:ea typeface="Times New Roman"/>
                <a:cs typeface="Times New Roman"/>
                <a:sym typeface="Times New Roman"/>
              </a:rPr>
              <a:t>Spring temperatures are between </a:t>
            </a:r>
            <a:r>
              <a:rPr lang="en-US" sz="1200" b="1" i="0" dirty="0">
                <a:solidFill>
                  <a:srgbClr val="212121"/>
                </a:solidFill>
                <a:latin typeface="Times New Roman"/>
                <a:ea typeface="Times New Roman"/>
                <a:cs typeface="Times New Roman"/>
                <a:sym typeface="Times New Roman"/>
              </a:rPr>
              <a:t>9-16 Degrees</a:t>
            </a:r>
            <a:r>
              <a:rPr lang="en-US" sz="1200" b="0" i="0" dirty="0">
                <a:solidFill>
                  <a:srgbClr val="212121"/>
                </a:solidFill>
                <a:latin typeface="Times New Roman"/>
                <a:ea typeface="Times New Roman"/>
                <a:cs typeface="Times New Roman"/>
                <a:sym typeface="Times New Roman"/>
              </a:rPr>
              <a:t>, for winter the range is </a:t>
            </a:r>
            <a:r>
              <a:rPr lang="en-US" sz="1200" b="1" i="0" dirty="0">
                <a:solidFill>
                  <a:srgbClr val="212121"/>
                </a:solidFill>
                <a:latin typeface="Times New Roman"/>
                <a:ea typeface="Times New Roman"/>
                <a:cs typeface="Times New Roman"/>
                <a:sym typeface="Times New Roman"/>
              </a:rPr>
              <a:t>-5-3 Degrees.</a:t>
            </a:r>
            <a:endParaRPr dirty="0"/>
          </a:p>
          <a:p>
            <a:pPr marL="171450" lvl="0" indent="-95250" algn="just" rtl="0">
              <a:lnSpc>
                <a:spcPct val="115000"/>
              </a:lnSpc>
              <a:spcBef>
                <a:spcPts val="0"/>
              </a:spcBef>
              <a:spcAft>
                <a:spcPts val="0"/>
              </a:spcAft>
              <a:buClr>
                <a:schemeClr val="dk2"/>
              </a:buClr>
              <a:buSzPts val="1200"/>
              <a:buFont typeface="Arial"/>
              <a:buNone/>
            </a:pPr>
            <a:endParaRPr sz="1200" b="1" dirty="0">
              <a:solidFill>
                <a:srgbClr val="212121"/>
              </a:solidFill>
              <a:latin typeface="Times New Roman"/>
              <a:ea typeface="Times New Roman"/>
              <a:cs typeface="Times New Roman"/>
              <a:sym typeface="Times New Roman"/>
            </a:endParaRPr>
          </a:p>
          <a:p>
            <a:pPr marL="171450" lvl="0" indent="-171450" algn="just" rtl="0">
              <a:lnSpc>
                <a:spcPct val="115000"/>
              </a:lnSpc>
              <a:spcBef>
                <a:spcPts val="0"/>
              </a:spcBef>
              <a:spcAft>
                <a:spcPts val="0"/>
              </a:spcAft>
              <a:buClr>
                <a:srgbClr val="212121"/>
              </a:buClr>
              <a:buSzPts val="1200"/>
              <a:buFont typeface="Arial"/>
              <a:buChar char="•"/>
            </a:pPr>
            <a:r>
              <a:rPr lang="en-US" sz="1200" b="0" i="0" dirty="0">
                <a:solidFill>
                  <a:srgbClr val="212121"/>
                </a:solidFill>
                <a:latin typeface="Times New Roman"/>
                <a:ea typeface="Times New Roman"/>
                <a:cs typeface="Times New Roman"/>
                <a:sym typeface="Times New Roman"/>
              </a:rPr>
              <a:t>Humidity in Summer ranges from </a:t>
            </a:r>
            <a:r>
              <a:rPr lang="en-US" sz="1200" b="1" i="0" dirty="0">
                <a:solidFill>
                  <a:srgbClr val="212121"/>
                </a:solidFill>
                <a:latin typeface="Times New Roman"/>
                <a:ea typeface="Times New Roman"/>
                <a:cs typeface="Times New Roman"/>
                <a:sym typeface="Times New Roman"/>
              </a:rPr>
              <a:t>52% - 77%</a:t>
            </a:r>
            <a:r>
              <a:rPr lang="en-US" sz="1200" b="0" i="0" dirty="0">
                <a:solidFill>
                  <a:srgbClr val="212121"/>
                </a:solidFill>
                <a:latin typeface="Times New Roman"/>
                <a:ea typeface="Times New Roman"/>
                <a:cs typeface="Times New Roman"/>
                <a:sym typeface="Times New Roman"/>
              </a:rPr>
              <a:t>, in Autumn its </a:t>
            </a:r>
            <a:r>
              <a:rPr lang="en-US" sz="1200" b="1" i="0" dirty="0">
                <a:solidFill>
                  <a:srgbClr val="212121"/>
                </a:solidFill>
                <a:latin typeface="Times New Roman"/>
                <a:ea typeface="Times New Roman"/>
                <a:cs typeface="Times New Roman"/>
                <a:sym typeface="Times New Roman"/>
              </a:rPr>
              <a:t>43% -74%</a:t>
            </a:r>
            <a:r>
              <a:rPr lang="en-US" sz="1200" b="0" i="0" dirty="0">
                <a:solidFill>
                  <a:srgbClr val="212121"/>
                </a:solidFill>
                <a:latin typeface="Times New Roman"/>
                <a:ea typeface="Times New Roman"/>
                <a:cs typeface="Times New Roman"/>
                <a:sym typeface="Times New Roman"/>
              </a:rPr>
              <a:t>, for spring it varies from </a:t>
            </a:r>
            <a:r>
              <a:rPr lang="en-US" sz="1200" b="1" i="0" dirty="0">
                <a:solidFill>
                  <a:srgbClr val="212121"/>
                </a:solidFill>
                <a:latin typeface="Times New Roman"/>
                <a:ea typeface="Times New Roman"/>
                <a:cs typeface="Times New Roman"/>
                <a:sym typeface="Times New Roman"/>
              </a:rPr>
              <a:t>41%-71%</a:t>
            </a:r>
            <a:r>
              <a:rPr lang="en-US" sz="1200" b="0" i="0" dirty="0">
                <a:solidFill>
                  <a:srgbClr val="212121"/>
                </a:solidFill>
                <a:latin typeface="Times New Roman"/>
                <a:ea typeface="Times New Roman"/>
                <a:cs typeface="Times New Roman"/>
                <a:sym typeface="Times New Roman"/>
              </a:rPr>
              <a:t>, for winter the humidity is least from </a:t>
            </a:r>
            <a:r>
              <a:rPr lang="en-US" sz="1200" b="1" i="0" dirty="0">
                <a:solidFill>
                  <a:srgbClr val="212121"/>
                </a:solidFill>
                <a:latin typeface="Times New Roman"/>
                <a:ea typeface="Times New Roman"/>
                <a:cs typeface="Times New Roman"/>
                <a:sym typeface="Times New Roman"/>
              </a:rPr>
              <a:t>36%-59%</a:t>
            </a:r>
            <a:endParaRPr dirty="0"/>
          </a:p>
          <a:p>
            <a:pPr marL="171450" lvl="0" indent="-95250" algn="just" rtl="0">
              <a:lnSpc>
                <a:spcPct val="115000"/>
              </a:lnSpc>
              <a:spcBef>
                <a:spcPts val="0"/>
              </a:spcBef>
              <a:spcAft>
                <a:spcPts val="0"/>
              </a:spcAft>
              <a:buClr>
                <a:schemeClr val="dk2"/>
              </a:buClr>
              <a:buSzPts val="1200"/>
              <a:buFont typeface="Arial"/>
              <a:buNone/>
            </a:pPr>
            <a:endParaRPr sz="1200" b="1" dirty="0">
              <a:solidFill>
                <a:srgbClr val="212121"/>
              </a:solidFill>
              <a:latin typeface="Times New Roman"/>
              <a:ea typeface="Times New Roman"/>
              <a:cs typeface="Times New Roman"/>
              <a:sym typeface="Times New Roman"/>
            </a:endParaRPr>
          </a:p>
          <a:p>
            <a:pPr marL="171450" lvl="0" indent="-171450" algn="just" rtl="0">
              <a:lnSpc>
                <a:spcPct val="115000"/>
              </a:lnSpc>
              <a:spcBef>
                <a:spcPts val="0"/>
              </a:spcBef>
              <a:spcAft>
                <a:spcPts val="0"/>
              </a:spcAft>
              <a:buClr>
                <a:srgbClr val="212121"/>
              </a:buClr>
              <a:buSzPts val="1200"/>
              <a:buFont typeface="Arial"/>
              <a:buChar char="•"/>
            </a:pPr>
            <a:r>
              <a:rPr lang="en-US" sz="1200" b="0" i="0" dirty="0">
                <a:solidFill>
                  <a:srgbClr val="212121"/>
                </a:solidFill>
                <a:latin typeface="Times New Roman"/>
                <a:ea typeface="Times New Roman"/>
                <a:cs typeface="Times New Roman"/>
                <a:sym typeface="Times New Roman"/>
              </a:rPr>
              <a:t>Seoul experiences Heavy snowfall in winter followed by Autumn. Snowfall is one of the factors affecting Bike bookings.</a:t>
            </a:r>
            <a:endParaRPr dirty="0"/>
          </a:p>
          <a:p>
            <a:pPr marL="171450" lvl="0" indent="-95250" algn="just" rtl="0">
              <a:lnSpc>
                <a:spcPct val="115000"/>
              </a:lnSpc>
              <a:spcBef>
                <a:spcPts val="0"/>
              </a:spcBef>
              <a:spcAft>
                <a:spcPts val="0"/>
              </a:spcAft>
              <a:buClr>
                <a:schemeClr val="dk2"/>
              </a:buClr>
              <a:buSzPts val="1200"/>
              <a:buFont typeface="Arial"/>
              <a:buNone/>
            </a:pPr>
            <a:endParaRPr sz="1200" b="1" dirty="0">
              <a:solidFill>
                <a:srgbClr val="212121"/>
              </a:solidFill>
              <a:latin typeface="Times New Roman"/>
              <a:ea typeface="Times New Roman"/>
              <a:cs typeface="Times New Roman"/>
              <a:sym typeface="Times New Roman"/>
            </a:endParaRPr>
          </a:p>
          <a:p>
            <a:pPr marL="171450" lvl="0" indent="-95250" algn="just" rtl="0">
              <a:lnSpc>
                <a:spcPct val="115000"/>
              </a:lnSpc>
              <a:spcBef>
                <a:spcPts val="0"/>
              </a:spcBef>
              <a:spcAft>
                <a:spcPts val="0"/>
              </a:spcAft>
              <a:buClr>
                <a:schemeClr val="dk2"/>
              </a:buClr>
              <a:buSzPts val="1200"/>
              <a:buFont typeface="Arial"/>
              <a:buNone/>
            </a:pPr>
            <a:endParaRPr sz="1200" b="0" i="0" dirty="0">
              <a:solidFill>
                <a:srgbClr val="212121"/>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endParaRPr sz="1200" dirty="0">
              <a:latin typeface="Times New Roman"/>
              <a:ea typeface="Times New Roman"/>
              <a:cs typeface="Times New Roman"/>
              <a:sym typeface="Times New Roman"/>
            </a:endParaRPr>
          </a:p>
        </p:txBody>
      </p:sp>
      <p:pic>
        <p:nvPicPr>
          <p:cNvPr id="193" name="Google Shape;193;p17"/>
          <p:cNvPicPr preferRelativeResize="0"/>
          <p:nvPr/>
        </p:nvPicPr>
        <p:blipFill rotWithShape="1">
          <a:blip r:embed="rId3">
            <a:alphaModFix/>
          </a:blip>
          <a:srcRect/>
          <a:stretch/>
        </p:blipFill>
        <p:spPr>
          <a:xfrm>
            <a:off x="3057524" y="2621757"/>
            <a:ext cx="2993231" cy="2471737"/>
          </a:xfrm>
          <a:prstGeom prst="rect">
            <a:avLst/>
          </a:prstGeom>
          <a:noFill/>
          <a:ln>
            <a:noFill/>
          </a:ln>
        </p:spPr>
      </p:pic>
      <p:pic>
        <p:nvPicPr>
          <p:cNvPr id="194" name="Google Shape;194;p17"/>
          <p:cNvPicPr preferRelativeResize="0"/>
          <p:nvPr/>
        </p:nvPicPr>
        <p:blipFill rotWithShape="1">
          <a:blip r:embed="rId4">
            <a:alphaModFix/>
          </a:blip>
          <a:srcRect/>
          <a:stretch/>
        </p:blipFill>
        <p:spPr>
          <a:xfrm>
            <a:off x="0" y="2621756"/>
            <a:ext cx="3057525" cy="2471738"/>
          </a:xfrm>
          <a:prstGeom prst="rect">
            <a:avLst/>
          </a:prstGeom>
          <a:noFill/>
          <a:ln>
            <a:noFill/>
          </a:ln>
        </p:spPr>
      </p:pic>
      <p:pic>
        <p:nvPicPr>
          <p:cNvPr id="195" name="Google Shape;195;p17"/>
          <p:cNvPicPr preferRelativeResize="0"/>
          <p:nvPr/>
        </p:nvPicPr>
        <p:blipFill rotWithShape="1">
          <a:blip r:embed="rId5">
            <a:alphaModFix/>
          </a:blip>
          <a:srcRect/>
          <a:stretch/>
        </p:blipFill>
        <p:spPr>
          <a:xfrm>
            <a:off x="6050755" y="2578894"/>
            <a:ext cx="3093244" cy="2571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8"/>
          <p:cNvSpPr txBox="1">
            <a:spLocks noGrp="1"/>
          </p:cNvSpPr>
          <p:nvPr>
            <p:ph type="title"/>
          </p:nvPr>
        </p:nvSpPr>
        <p:spPr>
          <a:xfrm>
            <a:off x="0" y="221456"/>
            <a:ext cx="8832300" cy="52149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solidFill>
                  <a:srgbClr val="FF0000"/>
                </a:solidFill>
                <a:latin typeface="Times New Roman"/>
                <a:ea typeface="Times New Roman"/>
                <a:cs typeface="Times New Roman"/>
                <a:sym typeface="Times New Roman"/>
              </a:rPr>
              <a:t>Climate Effect in Different seasons on Bike Sharing</a:t>
            </a:r>
            <a:endParaRPr dirty="0">
              <a:solidFill>
                <a:srgbClr val="FF0000"/>
              </a:solidFill>
              <a:latin typeface="Times New Roman"/>
              <a:ea typeface="Times New Roman"/>
              <a:cs typeface="Times New Roman"/>
              <a:sym typeface="Times New Roman"/>
            </a:endParaRPr>
          </a:p>
        </p:txBody>
      </p:sp>
      <p:sp>
        <p:nvSpPr>
          <p:cNvPr id="201" name="Google Shape;201;p18"/>
          <p:cNvSpPr txBox="1">
            <a:spLocks noGrp="1"/>
          </p:cNvSpPr>
          <p:nvPr>
            <p:ph type="body" idx="1"/>
          </p:nvPr>
        </p:nvSpPr>
        <p:spPr>
          <a:xfrm>
            <a:off x="311700" y="857250"/>
            <a:ext cx="8520600" cy="1064419"/>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Clr>
                <a:srgbClr val="212121"/>
              </a:buClr>
              <a:buSzPts val="1400"/>
              <a:buFont typeface="Arial"/>
              <a:buChar char="•"/>
            </a:pPr>
            <a:r>
              <a:rPr lang="en-US" sz="1400" b="0" i="0" dirty="0">
                <a:solidFill>
                  <a:srgbClr val="212121"/>
                </a:solidFill>
                <a:latin typeface="Times New Roman"/>
                <a:ea typeface="Times New Roman"/>
                <a:cs typeface="Times New Roman"/>
                <a:sym typeface="Times New Roman"/>
              </a:rPr>
              <a:t>Solar Radiation is at its peak between </a:t>
            </a:r>
            <a:r>
              <a:rPr lang="en-US" sz="1400" b="1" i="0" dirty="0">
                <a:solidFill>
                  <a:srgbClr val="212121"/>
                </a:solidFill>
                <a:latin typeface="Times New Roman"/>
                <a:ea typeface="Times New Roman"/>
                <a:cs typeface="Times New Roman"/>
                <a:sym typeface="Times New Roman"/>
              </a:rPr>
              <a:t>13:30pm -2:30 pm</a:t>
            </a:r>
            <a:r>
              <a:rPr lang="en-US" sz="1400" b="0" i="0" dirty="0">
                <a:solidFill>
                  <a:srgbClr val="212121"/>
                </a:solidFill>
                <a:latin typeface="Times New Roman"/>
                <a:ea typeface="Times New Roman"/>
                <a:cs typeface="Times New Roman"/>
                <a:sym typeface="Times New Roman"/>
              </a:rPr>
              <a:t> in Seoul across all the seasons.</a:t>
            </a:r>
            <a:endParaRPr dirty="0"/>
          </a:p>
          <a:p>
            <a:pPr marL="0" lvl="0" indent="0" algn="l" rtl="0">
              <a:lnSpc>
                <a:spcPct val="115000"/>
              </a:lnSpc>
              <a:spcBef>
                <a:spcPts val="0"/>
              </a:spcBef>
              <a:spcAft>
                <a:spcPts val="0"/>
              </a:spcAft>
              <a:buClr>
                <a:schemeClr val="dk2"/>
              </a:buClr>
              <a:buSzPts val="1400"/>
              <a:buNone/>
            </a:pPr>
            <a:endParaRPr sz="1400" b="0" i="0" dirty="0">
              <a:solidFill>
                <a:srgbClr val="212121"/>
              </a:solidFill>
              <a:latin typeface="Times New Roman"/>
              <a:ea typeface="Times New Roman"/>
              <a:cs typeface="Times New Roman"/>
              <a:sym typeface="Times New Roman"/>
            </a:endParaRPr>
          </a:p>
          <a:p>
            <a:pPr marL="285750" lvl="0" indent="-285750" algn="l" rtl="0">
              <a:lnSpc>
                <a:spcPct val="115000"/>
              </a:lnSpc>
              <a:spcBef>
                <a:spcPts val="0"/>
              </a:spcBef>
              <a:spcAft>
                <a:spcPts val="0"/>
              </a:spcAft>
              <a:buClr>
                <a:srgbClr val="212121"/>
              </a:buClr>
              <a:buSzPts val="1400"/>
              <a:buFont typeface="Arial"/>
              <a:buChar char="•"/>
            </a:pPr>
            <a:r>
              <a:rPr lang="en-US" sz="1400" b="1" i="0" dirty="0">
                <a:solidFill>
                  <a:srgbClr val="212121"/>
                </a:solidFill>
                <a:latin typeface="Times New Roman"/>
                <a:ea typeface="Times New Roman"/>
                <a:cs typeface="Times New Roman"/>
                <a:sym typeface="Times New Roman"/>
              </a:rPr>
              <a:t>Summer and Spring</a:t>
            </a:r>
            <a:r>
              <a:rPr lang="en-US" sz="1400" b="0" i="0" dirty="0">
                <a:solidFill>
                  <a:srgbClr val="212121"/>
                </a:solidFill>
                <a:latin typeface="Times New Roman"/>
                <a:ea typeface="Times New Roman"/>
                <a:cs typeface="Times New Roman"/>
                <a:sym typeface="Times New Roman"/>
              </a:rPr>
              <a:t> have the highest recorded solar Radiation of </a:t>
            </a:r>
            <a:r>
              <a:rPr lang="en-US" sz="1400" b="1" i="0" dirty="0">
                <a:solidFill>
                  <a:srgbClr val="212121"/>
                </a:solidFill>
                <a:latin typeface="Times New Roman"/>
                <a:ea typeface="Times New Roman"/>
                <a:cs typeface="Times New Roman"/>
                <a:sym typeface="Times New Roman"/>
              </a:rPr>
              <a:t>2.25 MJ/m2</a:t>
            </a:r>
            <a:r>
              <a:rPr lang="en-US" sz="1400" b="0" i="0" dirty="0">
                <a:solidFill>
                  <a:srgbClr val="212121"/>
                </a:solidFill>
                <a:latin typeface="Times New Roman"/>
                <a:ea typeface="Times New Roman"/>
                <a:cs typeface="Times New Roman"/>
                <a:sym typeface="Times New Roman"/>
              </a:rPr>
              <a:t>. Peak radiation in Autumn and Winter is around </a:t>
            </a:r>
            <a:r>
              <a:rPr lang="en-US" sz="1400" b="1" i="0" dirty="0">
                <a:solidFill>
                  <a:srgbClr val="212121"/>
                </a:solidFill>
                <a:latin typeface="Times New Roman"/>
                <a:ea typeface="Times New Roman"/>
                <a:cs typeface="Times New Roman"/>
                <a:sym typeface="Times New Roman"/>
              </a:rPr>
              <a:t>1.8 MJ/m2</a:t>
            </a:r>
            <a:r>
              <a:rPr lang="en-US" sz="1400" b="0" i="0" dirty="0">
                <a:solidFill>
                  <a:srgbClr val="212121"/>
                </a:solidFill>
                <a:latin typeface="Times New Roman"/>
                <a:ea typeface="Times New Roman"/>
                <a:cs typeface="Times New Roman"/>
                <a:sym typeface="Times New Roman"/>
              </a:rPr>
              <a:t> and </a:t>
            </a:r>
            <a:r>
              <a:rPr lang="en-US" sz="1400" b="1" i="0" dirty="0">
                <a:solidFill>
                  <a:srgbClr val="212121"/>
                </a:solidFill>
                <a:latin typeface="Times New Roman"/>
                <a:ea typeface="Times New Roman"/>
                <a:cs typeface="Times New Roman"/>
                <a:sym typeface="Times New Roman"/>
              </a:rPr>
              <a:t>1.2 MJ/m2</a:t>
            </a:r>
            <a:r>
              <a:rPr lang="en-US" sz="1400" b="0" i="0" dirty="0">
                <a:solidFill>
                  <a:srgbClr val="212121"/>
                </a:solidFill>
                <a:latin typeface="Times New Roman"/>
                <a:ea typeface="Times New Roman"/>
                <a:cs typeface="Times New Roman"/>
                <a:sym typeface="Times New Roman"/>
              </a:rPr>
              <a:t>.</a:t>
            </a:r>
            <a:endParaRPr dirty="0"/>
          </a:p>
          <a:p>
            <a:pPr marL="285750" lvl="0" indent="-196850" algn="l" rtl="0">
              <a:lnSpc>
                <a:spcPct val="115000"/>
              </a:lnSpc>
              <a:spcBef>
                <a:spcPts val="0"/>
              </a:spcBef>
              <a:spcAft>
                <a:spcPts val="0"/>
              </a:spcAft>
              <a:buClr>
                <a:schemeClr val="dk2"/>
              </a:buClr>
              <a:buSzPts val="1400"/>
              <a:buFont typeface="Arial"/>
              <a:buNone/>
            </a:pPr>
            <a:endParaRPr sz="1400" dirty="0">
              <a:solidFill>
                <a:srgbClr val="212121"/>
              </a:solidFill>
              <a:latin typeface="Times New Roman"/>
              <a:ea typeface="Times New Roman"/>
              <a:cs typeface="Times New Roman"/>
              <a:sym typeface="Times New Roman"/>
            </a:endParaRPr>
          </a:p>
          <a:p>
            <a:pPr marL="285750" lvl="0" indent="-285750" algn="l" rtl="0">
              <a:lnSpc>
                <a:spcPct val="115000"/>
              </a:lnSpc>
              <a:spcBef>
                <a:spcPts val="0"/>
              </a:spcBef>
              <a:spcAft>
                <a:spcPts val="0"/>
              </a:spcAft>
              <a:buClr>
                <a:srgbClr val="212121"/>
              </a:buClr>
              <a:buSzPts val="1400"/>
              <a:buFont typeface="Arial"/>
              <a:buChar char="•"/>
            </a:pPr>
            <a:r>
              <a:rPr lang="en-US" sz="1400" b="1" i="0" dirty="0">
                <a:solidFill>
                  <a:srgbClr val="212121"/>
                </a:solidFill>
                <a:latin typeface="Times New Roman"/>
                <a:ea typeface="Times New Roman"/>
                <a:cs typeface="Times New Roman"/>
                <a:sym typeface="Times New Roman"/>
              </a:rPr>
              <a:t>Rainfall </a:t>
            </a:r>
            <a:r>
              <a:rPr lang="en-US" sz="1400" b="0" i="0" dirty="0">
                <a:solidFill>
                  <a:srgbClr val="212121"/>
                </a:solidFill>
                <a:latin typeface="Times New Roman"/>
                <a:ea typeface="Times New Roman"/>
                <a:cs typeface="Times New Roman"/>
                <a:sym typeface="Times New Roman"/>
              </a:rPr>
              <a:t>is most likely to occur in </a:t>
            </a:r>
            <a:r>
              <a:rPr lang="en-US" sz="1400" b="1" i="0" dirty="0">
                <a:solidFill>
                  <a:srgbClr val="212121"/>
                </a:solidFill>
                <a:latin typeface="Times New Roman"/>
                <a:ea typeface="Times New Roman"/>
                <a:cs typeface="Times New Roman"/>
                <a:sym typeface="Times New Roman"/>
              </a:rPr>
              <a:t>summer </a:t>
            </a:r>
            <a:r>
              <a:rPr lang="en-US" sz="1400" b="0" i="0" dirty="0">
                <a:solidFill>
                  <a:srgbClr val="212121"/>
                </a:solidFill>
                <a:latin typeface="Times New Roman"/>
                <a:ea typeface="Times New Roman"/>
                <a:cs typeface="Times New Roman"/>
                <a:sym typeface="Times New Roman"/>
              </a:rPr>
              <a:t>and Spring in Seoul.</a:t>
            </a:r>
            <a:endParaRPr dirty="0"/>
          </a:p>
          <a:p>
            <a:pPr marL="114300" lvl="0" indent="0" algn="l" rtl="0">
              <a:lnSpc>
                <a:spcPct val="115000"/>
              </a:lnSpc>
              <a:spcBef>
                <a:spcPts val="0"/>
              </a:spcBef>
              <a:spcAft>
                <a:spcPts val="0"/>
              </a:spcAft>
              <a:buSzPts val="1800"/>
              <a:buNone/>
            </a:pPr>
            <a:endParaRPr sz="1400" dirty="0">
              <a:latin typeface="Times New Roman"/>
              <a:ea typeface="Times New Roman"/>
              <a:cs typeface="Times New Roman"/>
              <a:sym typeface="Times New Roman"/>
            </a:endParaRPr>
          </a:p>
        </p:txBody>
      </p:sp>
      <p:pic>
        <p:nvPicPr>
          <p:cNvPr id="202" name="Google Shape;202;p18"/>
          <p:cNvPicPr preferRelativeResize="0"/>
          <p:nvPr/>
        </p:nvPicPr>
        <p:blipFill rotWithShape="1">
          <a:blip r:embed="rId3">
            <a:alphaModFix/>
          </a:blip>
          <a:srcRect/>
          <a:stretch/>
        </p:blipFill>
        <p:spPr>
          <a:xfrm>
            <a:off x="159067" y="2664618"/>
            <a:ext cx="4048601" cy="2399824"/>
          </a:xfrm>
          <a:prstGeom prst="rect">
            <a:avLst/>
          </a:prstGeom>
          <a:noFill/>
          <a:ln>
            <a:noFill/>
          </a:ln>
        </p:spPr>
      </p:pic>
      <p:pic>
        <p:nvPicPr>
          <p:cNvPr id="203" name="Google Shape;203;p18"/>
          <p:cNvPicPr preferRelativeResize="0"/>
          <p:nvPr/>
        </p:nvPicPr>
        <p:blipFill rotWithShape="1">
          <a:blip r:embed="rId4">
            <a:alphaModFix/>
          </a:blip>
          <a:srcRect/>
          <a:stretch/>
        </p:blipFill>
        <p:spPr>
          <a:xfrm>
            <a:off x="4572000" y="2664618"/>
            <a:ext cx="4221840" cy="2399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2"/>
          <p:cNvSpPr txBox="1">
            <a:spLocks noGrp="1"/>
          </p:cNvSpPr>
          <p:nvPr>
            <p:ph type="title"/>
          </p:nvPr>
        </p:nvSpPr>
        <p:spPr>
          <a:xfrm>
            <a:off x="70884" y="195731"/>
            <a:ext cx="8832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solidFill>
                  <a:srgbClr val="FF0000"/>
                </a:solidFill>
                <a:latin typeface="Times New Roman"/>
                <a:ea typeface="Times New Roman"/>
                <a:cs typeface="Times New Roman"/>
                <a:sym typeface="Times New Roman"/>
              </a:rPr>
              <a:t>Contents</a:t>
            </a:r>
            <a:endParaRPr sz="2400" dirty="0">
              <a:solidFill>
                <a:srgbClr val="FF0000"/>
              </a:solidFill>
              <a:latin typeface="Times New Roman"/>
              <a:ea typeface="Times New Roman"/>
              <a:cs typeface="Times New Roman"/>
              <a:sym typeface="Times New Roman"/>
            </a:endParaRPr>
          </a:p>
        </p:txBody>
      </p:sp>
      <p:sp>
        <p:nvSpPr>
          <p:cNvPr id="62" name="Google Shape;62;p2"/>
          <p:cNvSpPr txBox="1">
            <a:spLocks noGrp="1"/>
          </p:cNvSpPr>
          <p:nvPr>
            <p:ph type="body" idx="1"/>
          </p:nvPr>
        </p:nvSpPr>
        <p:spPr>
          <a:xfrm>
            <a:off x="0" y="1135380"/>
            <a:ext cx="3368040" cy="3433495"/>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accent2"/>
              </a:buClr>
              <a:buSzPts val="2000"/>
              <a:buFont typeface="Arial"/>
              <a:buChar char="•"/>
            </a:pPr>
            <a:r>
              <a:rPr lang="en-US" sz="1600" dirty="0">
                <a:solidFill>
                  <a:schemeClr val="accent2"/>
                </a:solidFill>
                <a:latin typeface="Times New Roman"/>
                <a:ea typeface="Times New Roman"/>
                <a:cs typeface="Times New Roman"/>
                <a:sym typeface="Times New Roman"/>
              </a:rPr>
              <a:t>Introduction</a:t>
            </a:r>
            <a:endParaRPr dirty="0"/>
          </a:p>
          <a:p>
            <a:pPr marL="114300" lvl="0" indent="0" algn="l" rtl="0">
              <a:lnSpc>
                <a:spcPct val="100000"/>
              </a:lnSpc>
              <a:spcBef>
                <a:spcPts val="0"/>
              </a:spcBef>
              <a:spcAft>
                <a:spcPts val="0"/>
              </a:spcAft>
              <a:buClr>
                <a:schemeClr val="dk2"/>
              </a:buClr>
              <a:buSzPts val="2000"/>
              <a:buNone/>
            </a:pPr>
            <a:endParaRPr sz="1600" dirty="0">
              <a:solidFill>
                <a:schemeClr val="accent2"/>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accent2"/>
              </a:buClr>
              <a:buSzPts val="2000"/>
              <a:buFont typeface="Arial"/>
              <a:buChar char="•"/>
            </a:pPr>
            <a:r>
              <a:rPr lang="en-US" sz="1600" dirty="0">
                <a:solidFill>
                  <a:schemeClr val="accent2"/>
                </a:solidFill>
                <a:latin typeface="Times New Roman"/>
                <a:ea typeface="Times New Roman"/>
                <a:cs typeface="Times New Roman"/>
                <a:sym typeface="Times New Roman"/>
              </a:rPr>
              <a:t>Problem Statement</a:t>
            </a:r>
            <a:endParaRPr dirty="0"/>
          </a:p>
          <a:p>
            <a:pPr marL="114300" lvl="0" indent="0" algn="l" rtl="0">
              <a:lnSpc>
                <a:spcPct val="100000"/>
              </a:lnSpc>
              <a:spcBef>
                <a:spcPts val="0"/>
              </a:spcBef>
              <a:spcAft>
                <a:spcPts val="0"/>
              </a:spcAft>
              <a:buClr>
                <a:schemeClr val="dk2"/>
              </a:buClr>
              <a:buSzPts val="2000"/>
              <a:buNone/>
            </a:pPr>
            <a:endParaRPr sz="1600" dirty="0">
              <a:solidFill>
                <a:schemeClr val="accent2"/>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accent2"/>
              </a:buClr>
              <a:buSzPts val="2000"/>
              <a:buFont typeface="Arial"/>
              <a:buChar char="•"/>
            </a:pPr>
            <a:r>
              <a:rPr lang="en-US" sz="1600" dirty="0">
                <a:solidFill>
                  <a:schemeClr val="accent2"/>
                </a:solidFill>
                <a:latin typeface="Times New Roman"/>
                <a:ea typeface="Times New Roman"/>
                <a:cs typeface="Times New Roman"/>
                <a:sym typeface="Times New Roman"/>
              </a:rPr>
              <a:t>Points for discussion</a:t>
            </a:r>
            <a:endParaRPr dirty="0"/>
          </a:p>
          <a:p>
            <a:pPr marL="114300" lvl="0" indent="0" algn="l" rtl="0">
              <a:lnSpc>
                <a:spcPct val="100000"/>
              </a:lnSpc>
              <a:spcBef>
                <a:spcPts val="0"/>
              </a:spcBef>
              <a:spcAft>
                <a:spcPts val="0"/>
              </a:spcAft>
              <a:buClr>
                <a:schemeClr val="dk2"/>
              </a:buClr>
              <a:buSzPts val="2000"/>
              <a:buNone/>
            </a:pPr>
            <a:endParaRPr sz="1600" dirty="0">
              <a:solidFill>
                <a:schemeClr val="accent2"/>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accent2"/>
              </a:buClr>
              <a:buSzPts val="2000"/>
              <a:buFont typeface="Arial"/>
              <a:buChar char="•"/>
            </a:pPr>
            <a:r>
              <a:rPr lang="en-US" sz="1600" dirty="0">
                <a:solidFill>
                  <a:schemeClr val="accent2"/>
                </a:solidFill>
                <a:latin typeface="Times New Roman"/>
                <a:ea typeface="Times New Roman"/>
                <a:cs typeface="Times New Roman"/>
                <a:sym typeface="Times New Roman"/>
              </a:rPr>
              <a:t>Data Summary</a:t>
            </a:r>
            <a:endParaRPr dirty="0"/>
          </a:p>
          <a:p>
            <a:pPr marL="114300" lvl="0" indent="0" algn="l" rtl="0">
              <a:lnSpc>
                <a:spcPct val="100000"/>
              </a:lnSpc>
              <a:spcBef>
                <a:spcPts val="0"/>
              </a:spcBef>
              <a:spcAft>
                <a:spcPts val="0"/>
              </a:spcAft>
              <a:buClr>
                <a:schemeClr val="dk2"/>
              </a:buClr>
              <a:buSzPts val="2000"/>
              <a:buNone/>
            </a:pPr>
            <a:endParaRPr sz="1600" dirty="0">
              <a:solidFill>
                <a:schemeClr val="accent2"/>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accent2"/>
              </a:buClr>
              <a:buSzPts val="2000"/>
              <a:buFont typeface="Arial"/>
              <a:buChar char="•"/>
            </a:pPr>
            <a:r>
              <a:rPr lang="en-US" sz="1600" dirty="0">
                <a:solidFill>
                  <a:schemeClr val="accent2"/>
                </a:solidFill>
                <a:latin typeface="Times New Roman"/>
                <a:ea typeface="Times New Roman"/>
                <a:cs typeface="Times New Roman"/>
                <a:sym typeface="Times New Roman"/>
              </a:rPr>
              <a:t>Exploratory Data Analysis</a:t>
            </a:r>
            <a:endParaRPr dirty="0"/>
          </a:p>
          <a:p>
            <a:pPr marL="114300" lvl="0" indent="0" algn="l" rtl="0">
              <a:lnSpc>
                <a:spcPct val="100000"/>
              </a:lnSpc>
              <a:spcBef>
                <a:spcPts val="0"/>
              </a:spcBef>
              <a:spcAft>
                <a:spcPts val="0"/>
              </a:spcAft>
              <a:buClr>
                <a:schemeClr val="dk2"/>
              </a:buClr>
              <a:buSzPts val="2000"/>
              <a:buNone/>
            </a:pPr>
            <a:endParaRPr sz="1600" dirty="0">
              <a:solidFill>
                <a:schemeClr val="accent2"/>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accent2"/>
              </a:buClr>
              <a:buSzPts val="2000"/>
              <a:buFont typeface="Arial"/>
              <a:buChar char="•"/>
            </a:pPr>
            <a:r>
              <a:rPr lang="en-US" sz="1600" dirty="0">
                <a:solidFill>
                  <a:schemeClr val="accent2"/>
                </a:solidFill>
                <a:latin typeface="Times New Roman"/>
                <a:ea typeface="Times New Roman"/>
                <a:cs typeface="Times New Roman"/>
                <a:sym typeface="Times New Roman"/>
              </a:rPr>
              <a:t>Modeling Overview</a:t>
            </a:r>
            <a:endParaRPr dirty="0"/>
          </a:p>
          <a:p>
            <a:pPr marL="114300" lvl="0" indent="0" algn="l" rtl="0">
              <a:lnSpc>
                <a:spcPct val="100000"/>
              </a:lnSpc>
              <a:spcBef>
                <a:spcPts val="0"/>
              </a:spcBef>
              <a:spcAft>
                <a:spcPts val="0"/>
              </a:spcAft>
              <a:buClr>
                <a:schemeClr val="dk2"/>
              </a:buClr>
              <a:buSzPts val="2000"/>
              <a:buNone/>
            </a:pPr>
            <a:endParaRPr sz="1600" dirty="0">
              <a:solidFill>
                <a:schemeClr val="accent2"/>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accent2"/>
              </a:buClr>
              <a:buSzPts val="2000"/>
              <a:buFont typeface="Arial"/>
              <a:buChar char="•"/>
            </a:pPr>
            <a:r>
              <a:rPr lang="en-US" sz="1600" dirty="0">
                <a:solidFill>
                  <a:schemeClr val="accent2"/>
                </a:solidFill>
                <a:latin typeface="Times New Roman"/>
                <a:ea typeface="Times New Roman"/>
                <a:cs typeface="Times New Roman"/>
                <a:sym typeface="Times New Roman"/>
              </a:rPr>
              <a:t>Feature Importance</a:t>
            </a:r>
            <a:endParaRPr dirty="0"/>
          </a:p>
          <a:p>
            <a:pPr marL="114300" lvl="0" indent="0" algn="l" rtl="0">
              <a:lnSpc>
                <a:spcPct val="100000"/>
              </a:lnSpc>
              <a:spcBef>
                <a:spcPts val="0"/>
              </a:spcBef>
              <a:spcAft>
                <a:spcPts val="0"/>
              </a:spcAft>
              <a:buClr>
                <a:schemeClr val="dk2"/>
              </a:buClr>
              <a:buSzPts val="2000"/>
              <a:buNone/>
            </a:pPr>
            <a:endParaRPr sz="1600" dirty="0">
              <a:solidFill>
                <a:schemeClr val="accent2"/>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accent2"/>
              </a:buClr>
              <a:buSzPts val="2000"/>
              <a:buFont typeface="Arial"/>
              <a:buChar char="•"/>
            </a:pPr>
            <a:r>
              <a:rPr lang="en-US" sz="1600" dirty="0">
                <a:solidFill>
                  <a:schemeClr val="accent2"/>
                </a:solidFill>
                <a:latin typeface="Times New Roman"/>
                <a:ea typeface="Times New Roman"/>
                <a:cs typeface="Times New Roman"/>
                <a:sym typeface="Times New Roman"/>
              </a:rPr>
              <a:t>Conclusion</a:t>
            </a:r>
            <a:endParaRPr sz="1600" dirty="0">
              <a:solidFill>
                <a:schemeClr val="accent2"/>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endParaRPr sz="1600" dirty="0">
              <a:latin typeface="Times New Roman"/>
              <a:ea typeface="Times New Roman"/>
              <a:cs typeface="Times New Roman"/>
              <a:sym typeface="Times New Roman"/>
            </a:endParaRPr>
          </a:p>
        </p:txBody>
      </p:sp>
      <p:pic>
        <p:nvPicPr>
          <p:cNvPr id="63" name="Google Shape;63;p2" descr="alt text"/>
          <p:cNvPicPr preferRelativeResize="0"/>
          <p:nvPr/>
        </p:nvPicPr>
        <p:blipFill rotWithShape="1">
          <a:blip r:embed="rId3">
            <a:alphaModFix/>
          </a:blip>
          <a:srcRect/>
          <a:stretch/>
        </p:blipFill>
        <p:spPr>
          <a:xfrm>
            <a:off x="3033823" y="401482"/>
            <a:ext cx="5188689" cy="451031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9"/>
          <p:cNvSpPr txBox="1">
            <a:spLocks noGrp="1"/>
          </p:cNvSpPr>
          <p:nvPr>
            <p:ph type="title"/>
          </p:nvPr>
        </p:nvSpPr>
        <p:spPr>
          <a:xfrm>
            <a:off x="0" y="437881"/>
            <a:ext cx="8832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solidFill>
                  <a:srgbClr val="FF0000"/>
                </a:solidFill>
                <a:latin typeface="Times New Roman"/>
                <a:ea typeface="Times New Roman"/>
                <a:cs typeface="Times New Roman"/>
                <a:sym typeface="Times New Roman"/>
              </a:rPr>
              <a:t>Correlation map</a:t>
            </a:r>
            <a:endParaRPr dirty="0"/>
          </a:p>
        </p:txBody>
      </p:sp>
      <p:sp>
        <p:nvSpPr>
          <p:cNvPr id="209" name="Google Shape;209;p19"/>
          <p:cNvSpPr txBox="1">
            <a:spLocks noGrp="1"/>
          </p:cNvSpPr>
          <p:nvPr>
            <p:ph type="body" idx="1"/>
          </p:nvPr>
        </p:nvSpPr>
        <p:spPr>
          <a:xfrm>
            <a:off x="311700" y="1478755"/>
            <a:ext cx="3945975" cy="3090119"/>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rgbClr val="212121"/>
              </a:buClr>
              <a:buSzPts val="1200"/>
              <a:buFont typeface="Arial"/>
              <a:buChar char="•"/>
            </a:pPr>
            <a:r>
              <a:rPr lang="en-US" sz="1200" b="0" i="0" dirty="0">
                <a:solidFill>
                  <a:srgbClr val="212121"/>
                </a:solidFill>
                <a:latin typeface="Times New Roman"/>
                <a:ea typeface="Times New Roman"/>
                <a:cs typeface="Times New Roman"/>
                <a:sym typeface="Times New Roman"/>
              </a:rPr>
              <a:t>Heat map shows slightly positive relation of Rented bike count with </a:t>
            </a:r>
            <a:r>
              <a:rPr lang="en-US" sz="1200" b="1" i="0" dirty="0">
                <a:solidFill>
                  <a:srgbClr val="212121"/>
                </a:solidFill>
                <a:latin typeface="Times New Roman"/>
                <a:ea typeface="Times New Roman"/>
                <a:cs typeface="Times New Roman"/>
                <a:sym typeface="Times New Roman"/>
              </a:rPr>
              <a:t>Hour, Temperature, Dew point Temperature, Solar Radiation.</a:t>
            </a:r>
            <a:endParaRPr dirty="0"/>
          </a:p>
          <a:p>
            <a:pPr marL="0" lvl="0" indent="0" algn="l" rtl="0">
              <a:lnSpc>
                <a:spcPct val="115000"/>
              </a:lnSpc>
              <a:spcBef>
                <a:spcPts val="0"/>
              </a:spcBef>
              <a:spcAft>
                <a:spcPts val="0"/>
              </a:spcAft>
              <a:buClr>
                <a:schemeClr val="dk2"/>
              </a:buClr>
              <a:buSzPts val="1200"/>
              <a:buNone/>
            </a:pPr>
            <a:endParaRPr sz="1200" b="1" i="0" dirty="0">
              <a:solidFill>
                <a:srgbClr val="212121"/>
              </a:solidFill>
              <a:latin typeface="Times New Roman"/>
              <a:ea typeface="Times New Roman"/>
              <a:cs typeface="Times New Roman"/>
              <a:sym typeface="Times New Roman"/>
            </a:endParaRPr>
          </a:p>
          <a:p>
            <a:pPr marL="171450" lvl="0" indent="-171450" algn="l" rtl="0">
              <a:lnSpc>
                <a:spcPct val="115000"/>
              </a:lnSpc>
              <a:spcBef>
                <a:spcPts val="0"/>
              </a:spcBef>
              <a:spcAft>
                <a:spcPts val="0"/>
              </a:spcAft>
              <a:buClr>
                <a:srgbClr val="212121"/>
              </a:buClr>
              <a:buSzPts val="1200"/>
              <a:buFont typeface="Arial"/>
              <a:buChar char="•"/>
            </a:pPr>
            <a:r>
              <a:rPr lang="en-US" sz="1200" b="0" i="0" dirty="0">
                <a:solidFill>
                  <a:srgbClr val="212121"/>
                </a:solidFill>
                <a:latin typeface="Times New Roman"/>
                <a:ea typeface="Times New Roman"/>
                <a:cs typeface="Times New Roman"/>
                <a:sym typeface="Times New Roman"/>
              </a:rPr>
              <a:t>Bike sharing count is negatively co-related to </a:t>
            </a:r>
            <a:r>
              <a:rPr lang="en-US" sz="1200" b="1" i="0" dirty="0">
                <a:solidFill>
                  <a:srgbClr val="212121"/>
                </a:solidFill>
                <a:latin typeface="Times New Roman"/>
                <a:ea typeface="Times New Roman"/>
                <a:cs typeface="Times New Roman"/>
                <a:sym typeface="Times New Roman"/>
              </a:rPr>
              <a:t>Humidity, Snowfall, Rainfall.</a:t>
            </a:r>
            <a:endParaRPr dirty="0"/>
          </a:p>
          <a:p>
            <a:pPr marL="0" lvl="0" indent="0" algn="l" rtl="0">
              <a:lnSpc>
                <a:spcPct val="115000"/>
              </a:lnSpc>
              <a:spcBef>
                <a:spcPts val="0"/>
              </a:spcBef>
              <a:spcAft>
                <a:spcPts val="0"/>
              </a:spcAft>
              <a:buClr>
                <a:schemeClr val="dk2"/>
              </a:buClr>
              <a:buSzPts val="1200"/>
              <a:buNone/>
            </a:pPr>
            <a:endParaRPr sz="1200" b="1" i="0" dirty="0">
              <a:solidFill>
                <a:srgbClr val="212121"/>
              </a:solidFill>
              <a:latin typeface="Times New Roman"/>
              <a:ea typeface="Times New Roman"/>
              <a:cs typeface="Times New Roman"/>
              <a:sym typeface="Times New Roman"/>
            </a:endParaRPr>
          </a:p>
          <a:p>
            <a:pPr marL="171450" lvl="0" indent="-171450" algn="l" rtl="0">
              <a:lnSpc>
                <a:spcPct val="115000"/>
              </a:lnSpc>
              <a:spcBef>
                <a:spcPts val="0"/>
              </a:spcBef>
              <a:spcAft>
                <a:spcPts val="0"/>
              </a:spcAft>
              <a:buClr>
                <a:srgbClr val="212121"/>
              </a:buClr>
              <a:buSzPts val="1200"/>
              <a:buFont typeface="Arial"/>
              <a:buChar char="•"/>
            </a:pPr>
            <a:r>
              <a:rPr lang="en-US" sz="1200" b="0" i="0" dirty="0">
                <a:solidFill>
                  <a:srgbClr val="212121"/>
                </a:solidFill>
                <a:latin typeface="Times New Roman"/>
                <a:ea typeface="Times New Roman"/>
                <a:cs typeface="Times New Roman"/>
                <a:sym typeface="Times New Roman"/>
              </a:rPr>
              <a:t>Temperature and Dew point temperature are positively co-related.</a:t>
            </a:r>
            <a:endParaRPr dirty="0"/>
          </a:p>
        </p:txBody>
      </p:sp>
      <p:pic>
        <p:nvPicPr>
          <p:cNvPr id="210" name="Google Shape;210;p19" descr="https://lh6.googleusercontent.com/FBZmODxdnQDvHsVefnKbrXzkSxFRXQPZzMLYULxslznyxxJAbcS5AA2sQ5kA9EjEGBY4yQJJgMrjhmSTVSZIB8ZCJI9bZ6Lp_vipInuIwK3gSStrKqq1eP7Mx3D4d5KvXWXekWg6eHBgRBl26ADp2A"/>
          <p:cNvPicPr preferRelativeResize="0"/>
          <p:nvPr/>
        </p:nvPicPr>
        <p:blipFill rotWithShape="1">
          <a:blip r:embed="rId3">
            <a:alphaModFix/>
          </a:blip>
          <a:srcRect/>
          <a:stretch/>
        </p:blipFill>
        <p:spPr>
          <a:xfrm>
            <a:off x="4257676" y="1478755"/>
            <a:ext cx="4784080" cy="366474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0"/>
          <p:cNvSpPr txBox="1">
            <a:spLocks noGrp="1"/>
          </p:cNvSpPr>
          <p:nvPr>
            <p:ph type="title"/>
          </p:nvPr>
        </p:nvSpPr>
        <p:spPr>
          <a:xfrm>
            <a:off x="198474" y="445025"/>
            <a:ext cx="4800249"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i="0" dirty="0">
                <a:solidFill>
                  <a:srgbClr val="FF0000"/>
                </a:solidFill>
                <a:latin typeface="Times New Roman"/>
                <a:ea typeface="Times New Roman"/>
                <a:cs typeface="Times New Roman"/>
                <a:sym typeface="Times New Roman"/>
              </a:rPr>
              <a:t>Dealing </a:t>
            </a:r>
            <a:r>
              <a:rPr lang="en-US" sz="2000" i="0" dirty="0">
                <a:solidFill>
                  <a:srgbClr val="FF0000"/>
                </a:solidFill>
                <a:latin typeface="Times New Roman"/>
                <a:ea typeface="Times New Roman"/>
                <a:cs typeface="Times New Roman"/>
                <a:sym typeface="Times New Roman"/>
              </a:rPr>
              <a:t>with</a:t>
            </a:r>
            <a:r>
              <a:rPr lang="en-US" i="0" dirty="0">
                <a:solidFill>
                  <a:srgbClr val="FF0000"/>
                </a:solidFill>
                <a:latin typeface="Times New Roman"/>
                <a:ea typeface="Times New Roman"/>
                <a:cs typeface="Times New Roman"/>
                <a:sym typeface="Times New Roman"/>
              </a:rPr>
              <a:t> Outliers</a:t>
            </a:r>
            <a:endParaRPr dirty="0">
              <a:solidFill>
                <a:srgbClr val="FF0000"/>
              </a:solidFill>
              <a:latin typeface="Times New Roman"/>
              <a:ea typeface="Times New Roman"/>
              <a:cs typeface="Times New Roman"/>
              <a:sym typeface="Times New Roman"/>
            </a:endParaRPr>
          </a:p>
        </p:txBody>
      </p:sp>
      <p:sp>
        <p:nvSpPr>
          <p:cNvPr id="216" name="Google Shape;216;p20"/>
          <p:cNvSpPr txBox="1">
            <a:spLocks noGrp="1"/>
          </p:cNvSpPr>
          <p:nvPr>
            <p:ph type="body" idx="1"/>
          </p:nvPr>
        </p:nvSpPr>
        <p:spPr>
          <a:xfrm>
            <a:off x="311699" y="1152475"/>
            <a:ext cx="4853232" cy="1133525"/>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2"/>
              </a:buClr>
              <a:buSzPts val="1400"/>
              <a:buFont typeface="Arial"/>
              <a:buChar char="•"/>
            </a:pPr>
            <a:r>
              <a:rPr lang="en-US" sz="1400" dirty="0">
                <a:solidFill>
                  <a:schemeClr val="accent2"/>
                </a:solidFill>
                <a:latin typeface="Times New Roman"/>
                <a:ea typeface="Times New Roman"/>
                <a:cs typeface="Times New Roman"/>
                <a:sym typeface="Times New Roman"/>
              </a:rPr>
              <a:t>Boxplot of Rented bike count depicts the presence of a high range of outliers.</a:t>
            </a:r>
            <a:endParaRPr dirty="0"/>
          </a:p>
        </p:txBody>
      </p:sp>
      <p:sp>
        <p:nvSpPr>
          <p:cNvPr id="217" name="Google Shape;217;p20"/>
          <p:cNvSpPr txBox="1"/>
          <p:nvPr/>
        </p:nvSpPr>
        <p:spPr>
          <a:xfrm>
            <a:off x="166209" y="2430368"/>
            <a:ext cx="499872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rgbClr val="FF0000"/>
                </a:solidFill>
                <a:latin typeface="Times New Roman"/>
                <a:ea typeface="Times New Roman"/>
                <a:cs typeface="Times New Roman"/>
                <a:sym typeface="Times New Roman"/>
              </a:rPr>
              <a:t>Using IQR process to remove outliers</a:t>
            </a:r>
            <a:endParaRPr dirty="0"/>
          </a:p>
        </p:txBody>
      </p:sp>
      <p:sp>
        <p:nvSpPr>
          <p:cNvPr id="218" name="Google Shape;218;p20"/>
          <p:cNvSpPr txBox="1"/>
          <p:nvPr/>
        </p:nvSpPr>
        <p:spPr>
          <a:xfrm>
            <a:off x="227649" y="3082945"/>
            <a:ext cx="4543425" cy="203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accent2"/>
                </a:solidFill>
                <a:latin typeface="Times New Roman"/>
                <a:ea typeface="Times New Roman"/>
                <a:cs typeface="Times New Roman"/>
                <a:sym typeface="Times New Roman"/>
              </a:rPr>
              <a:t>Rented bike column indicating negligible or 0 outlier values</a:t>
            </a:r>
            <a:r>
              <a:rPr lang="en-US" sz="1400" b="0" i="0" u="none" strike="noStrike" cap="none">
                <a:solidFill>
                  <a:srgbClr val="757575"/>
                </a:solidFill>
                <a:latin typeface="Times New Roman"/>
                <a:ea typeface="Times New Roman"/>
                <a:cs typeface="Times New Roman"/>
                <a:sym typeface="Times New Roman"/>
              </a:rPr>
              <a:t>.</a:t>
            </a:r>
            <a:endParaRPr/>
          </a:p>
          <a:p>
            <a:pPr marL="0" marR="0" lvl="0" indent="0" algn="l" rtl="0">
              <a:lnSpc>
                <a:spcPct val="100000"/>
              </a:lnSpc>
              <a:spcBef>
                <a:spcPts val="0"/>
              </a:spcBef>
              <a:spcAft>
                <a:spcPts val="0"/>
              </a:spcAft>
              <a:buNone/>
            </a:pPr>
            <a:endParaRPr sz="1400" b="0" i="0" u="none" strike="noStrike" cap="none">
              <a:solidFill>
                <a:srgbClr val="757575"/>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Q1 = df.quantile(</a:t>
            </a:r>
            <a:r>
              <a:rPr lang="en-US" sz="1400" b="0" i="0" u="none" strike="noStrike" cap="none">
                <a:solidFill>
                  <a:srgbClr val="09885A"/>
                </a:solidFill>
                <a:latin typeface="Times New Roman"/>
                <a:ea typeface="Times New Roman"/>
                <a:cs typeface="Times New Roman"/>
                <a:sym typeface="Times New Roman"/>
              </a:rPr>
              <a:t>0.25</a:t>
            </a:r>
            <a:r>
              <a:rPr lang="en-US" sz="1400" b="0" i="0" u="none" strike="noStrike" cap="none">
                <a:solidFill>
                  <a:srgbClr val="000000"/>
                </a:solidFill>
                <a:latin typeface="Times New Roman"/>
                <a:ea typeface="Times New Roman"/>
                <a:cs typeface="Times New Roman"/>
                <a:sym typeface="Times New Roman"/>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Q3 = df.quantile(</a:t>
            </a:r>
            <a:r>
              <a:rPr lang="en-US" sz="1400" b="0" i="0" u="none" strike="noStrike" cap="none">
                <a:solidFill>
                  <a:srgbClr val="09885A"/>
                </a:solidFill>
                <a:latin typeface="Times New Roman"/>
                <a:ea typeface="Times New Roman"/>
                <a:cs typeface="Times New Roman"/>
                <a:sym typeface="Times New Roman"/>
              </a:rPr>
              <a:t>0.75</a:t>
            </a:r>
            <a:r>
              <a:rPr lang="en-US" sz="1400" b="0" i="0" u="none" strike="noStrike" cap="none">
                <a:solidFill>
                  <a:srgbClr val="000000"/>
                </a:solidFill>
                <a:latin typeface="Times New Roman"/>
                <a:ea typeface="Times New Roman"/>
                <a:cs typeface="Times New Roman"/>
                <a:sym typeface="Times New Roman"/>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IQR(</a:t>
            </a:r>
            <a:r>
              <a:rPr lang="en-US" sz="1400" b="0" i="0" u="none" strike="noStrike" cap="none">
                <a:solidFill>
                  <a:srgbClr val="292929"/>
                </a:solidFill>
                <a:latin typeface="Times New Roman"/>
                <a:ea typeface="Times New Roman"/>
                <a:cs typeface="Times New Roman"/>
                <a:sym typeface="Times New Roman"/>
              </a:rPr>
              <a:t>Inter-quartile range</a:t>
            </a:r>
            <a:r>
              <a:rPr lang="en-US" sz="1400" b="0" i="0" u="none" strike="noStrike" cap="none">
                <a:solidFill>
                  <a:srgbClr val="000000"/>
                </a:solidFill>
                <a:latin typeface="Times New Roman"/>
                <a:ea typeface="Times New Roman"/>
                <a:cs typeface="Times New Roman"/>
                <a:sym typeface="Times New Roman"/>
              </a:rPr>
              <a:t>) = Q3 - Q1</a:t>
            </a:r>
            <a:endParaRPr/>
          </a:p>
          <a:p>
            <a:pPr marL="0" marR="0" lvl="0" indent="0" algn="l" rtl="0">
              <a:lnSpc>
                <a:spcPct val="100000"/>
              </a:lnSpc>
              <a:spcBef>
                <a:spcPts val="0"/>
              </a:spcBef>
              <a:spcAft>
                <a:spcPts val="0"/>
              </a:spcAft>
              <a:buNone/>
            </a:pP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Lower range = Q1 – 1.5*IQR</a:t>
            </a:r>
            <a:endParaRPr/>
          </a:p>
          <a:p>
            <a:pPr marL="0" marR="0" lvl="0" indent="0" algn="l" rtl="0">
              <a:lnSpc>
                <a:spcPct val="100000"/>
              </a:lnSpc>
              <a:spcBef>
                <a:spcPts val="0"/>
              </a:spcBef>
              <a:spcAft>
                <a:spcPts val="0"/>
              </a:spcAft>
              <a:buNone/>
            </a:pP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Higher range  = Q3+ 1.5*IQR</a:t>
            </a:r>
            <a:endParaRPr sz="1400" b="0" i="0" u="none" strike="noStrike" cap="none">
              <a:solidFill>
                <a:srgbClr val="000000"/>
              </a:solidFill>
              <a:latin typeface="Times New Roman"/>
              <a:ea typeface="Times New Roman"/>
              <a:cs typeface="Times New Roman"/>
              <a:sym typeface="Times New Roman"/>
            </a:endParaRPr>
          </a:p>
        </p:txBody>
      </p:sp>
      <p:pic>
        <p:nvPicPr>
          <p:cNvPr id="219" name="Google Shape;219;p20" descr="https://lh6.googleusercontent.com/SDVNs_pEExsMC3EBcDdr6c5soItzVrkJ_dGxlrrK8N58kGPx7FioLxT1ctIP3wFNIdWtboOgutqfD27AuNTCOJm4cvlqtF2XOVVCHqJuRXpYKPG4H6_PmLHqxA0SjFRY3tLL_1-8T2jHkXsCCgsmUQ"/>
          <p:cNvPicPr preferRelativeResize="0"/>
          <p:nvPr/>
        </p:nvPicPr>
        <p:blipFill rotWithShape="1">
          <a:blip r:embed="rId3">
            <a:alphaModFix/>
          </a:blip>
          <a:srcRect/>
          <a:stretch/>
        </p:blipFill>
        <p:spPr>
          <a:xfrm>
            <a:off x="5164932" y="609600"/>
            <a:ext cx="3780594" cy="2198614"/>
          </a:xfrm>
          <a:prstGeom prst="rect">
            <a:avLst/>
          </a:prstGeom>
          <a:noFill/>
          <a:ln>
            <a:noFill/>
          </a:ln>
        </p:spPr>
      </p:pic>
      <p:sp>
        <p:nvSpPr>
          <p:cNvPr id="220" name="Google Shape;220;p20"/>
          <p:cNvSpPr/>
          <p:nvPr/>
        </p:nvSpPr>
        <p:spPr>
          <a:xfrm>
            <a:off x="5862956" y="4627254"/>
            <a:ext cx="1022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p:txBody>
      </p:sp>
      <p:pic>
        <p:nvPicPr>
          <p:cNvPr id="221" name="Google Shape;221;p20" descr="https://lh3.googleusercontent.com/6ujRfDlzjHS78JQ_lJtR1JJA30f0ybv9mF9aYlLuRkvBaauR5RmQLN7zzdR9Xjv-b9QXpgjC-ZCNuz5cuaXUc9fx-HPbGseLyZYuVnRFnAk415_PL1nTHFfkX5KDytAtpKodMeVN8C43abTS43KeEA"/>
          <p:cNvPicPr preferRelativeResize="0"/>
          <p:nvPr/>
        </p:nvPicPr>
        <p:blipFill rotWithShape="1">
          <a:blip r:embed="rId4">
            <a:alphaModFix/>
          </a:blip>
          <a:srcRect/>
          <a:stretch/>
        </p:blipFill>
        <p:spPr>
          <a:xfrm>
            <a:off x="5164931" y="2915304"/>
            <a:ext cx="3780595" cy="222819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1"/>
          <p:cNvSpPr txBox="1">
            <a:spLocks noGrp="1"/>
          </p:cNvSpPr>
          <p:nvPr>
            <p:ph type="title"/>
          </p:nvPr>
        </p:nvSpPr>
        <p:spPr>
          <a:xfrm>
            <a:off x="155850" y="169074"/>
            <a:ext cx="8832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solidFill>
                  <a:srgbClr val="FF0000"/>
                </a:solidFill>
                <a:latin typeface="Times New Roman"/>
                <a:ea typeface="Times New Roman"/>
                <a:cs typeface="Times New Roman"/>
                <a:sym typeface="Times New Roman"/>
              </a:rPr>
              <a:t>Linear Regression Analysis</a:t>
            </a:r>
            <a:endParaRPr dirty="0"/>
          </a:p>
        </p:txBody>
      </p:sp>
      <p:sp>
        <p:nvSpPr>
          <p:cNvPr id="227" name="Google Shape;227;p21"/>
          <p:cNvSpPr txBox="1">
            <a:spLocks noGrp="1"/>
          </p:cNvSpPr>
          <p:nvPr>
            <p:ph type="body" idx="1"/>
          </p:nvPr>
        </p:nvSpPr>
        <p:spPr>
          <a:xfrm>
            <a:off x="363710" y="853878"/>
            <a:ext cx="8182219" cy="1432581"/>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rgbClr val="212121"/>
              </a:buClr>
              <a:buSzPts val="1200"/>
              <a:buFont typeface="Arial"/>
              <a:buChar char="•"/>
            </a:pPr>
            <a:r>
              <a:rPr lang="en-US" sz="1200" i="0" dirty="0">
                <a:solidFill>
                  <a:srgbClr val="212121"/>
                </a:solidFill>
                <a:latin typeface="Times New Roman"/>
                <a:ea typeface="Times New Roman"/>
                <a:cs typeface="Times New Roman"/>
                <a:sym typeface="Times New Roman"/>
              </a:rPr>
              <a:t>It’s evident that a simple linear model is not giving us much accuracy.</a:t>
            </a:r>
            <a:endParaRPr dirty="0"/>
          </a:p>
          <a:p>
            <a:pPr marL="0" lvl="0" indent="0" algn="l" rtl="0">
              <a:lnSpc>
                <a:spcPct val="115000"/>
              </a:lnSpc>
              <a:spcBef>
                <a:spcPts val="0"/>
              </a:spcBef>
              <a:spcAft>
                <a:spcPts val="0"/>
              </a:spcAft>
              <a:buClr>
                <a:schemeClr val="dk2"/>
              </a:buClr>
              <a:buSzPts val="1200"/>
              <a:buNone/>
            </a:pPr>
            <a:endParaRPr sz="1200" i="0" dirty="0">
              <a:solidFill>
                <a:srgbClr val="212121"/>
              </a:solidFill>
              <a:latin typeface="Times New Roman"/>
              <a:ea typeface="Times New Roman"/>
              <a:cs typeface="Times New Roman"/>
              <a:sym typeface="Times New Roman"/>
            </a:endParaRPr>
          </a:p>
          <a:p>
            <a:pPr marL="171450" lvl="0" indent="-171450" algn="l" rtl="0">
              <a:lnSpc>
                <a:spcPct val="115000"/>
              </a:lnSpc>
              <a:spcBef>
                <a:spcPts val="0"/>
              </a:spcBef>
              <a:spcAft>
                <a:spcPts val="0"/>
              </a:spcAft>
              <a:buClr>
                <a:srgbClr val="212121"/>
              </a:buClr>
              <a:buSzPts val="1200"/>
              <a:buFont typeface="Arial"/>
              <a:buChar char="•"/>
            </a:pPr>
            <a:r>
              <a:rPr lang="en-US" sz="1200" i="0" dirty="0">
                <a:solidFill>
                  <a:srgbClr val="212121"/>
                </a:solidFill>
                <a:latin typeface="Times New Roman"/>
                <a:ea typeface="Times New Roman"/>
                <a:cs typeface="Times New Roman"/>
                <a:sym typeface="Times New Roman"/>
              </a:rPr>
              <a:t>R-score is </a:t>
            </a:r>
            <a:r>
              <a:rPr lang="en-US" sz="1200" b="1" i="0" dirty="0">
                <a:solidFill>
                  <a:srgbClr val="212121"/>
                </a:solidFill>
                <a:latin typeface="Times New Roman"/>
                <a:ea typeface="Times New Roman"/>
                <a:cs typeface="Times New Roman"/>
                <a:sym typeface="Times New Roman"/>
              </a:rPr>
              <a:t>0.55</a:t>
            </a:r>
            <a:r>
              <a:rPr lang="en-US" sz="1200" i="0" dirty="0">
                <a:solidFill>
                  <a:srgbClr val="212121"/>
                </a:solidFill>
                <a:latin typeface="Times New Roman"/>
                <a:ea typeface="Times New Roman"/>
                <a:cs typeface="Times New Roman"/>
                <a:sym typeface="Times New Roman"/>
              </a:rPr>
              <a:t> and Adj R-score is </a:t>
            </a:r>
            <a:r>
              <a:rPr lang="en-US" sz="1200" b="1" i="0" dirty="0">
                <a:solidFill>
                  <a:srgbClr val="212121"/>
                </a:solidFill>
                <a:latin typeface="Times New Roman"/>
                <a:ea typeface="Times New Roman"/>
                <a:cs typeface="Times New Roman"/>
                <a:sym typeface="Times New Roman"/>
              </a:rPr>
              <a:t>0.54.  </a:t>
            </a:r>
            <a:r>
              <a:rPr lang="en-US" sz="1200" b="0" i="0" dirty="0">
                <a:solidFill>
                  <a:srgbClr val="212121"/>
                </a:solidFill>
                <a:latin typeface="Times New Roman"/>
                <a:ea typeface="Times New Roman"/>
                <a:cs typeface="Times New Roman"/>
                <a:sym typeface="Times New Roman"/>
              </a:rPr>
              <a:t>MSE : </a:t>
            </a:r>
            <a:r>
              <a:rPr lang="en-US" sz="1200" b="1" i="0" dirty="0">
                <a:solidFill>
                  <a:srgbClr val="212121"/>
                </a:solidFill>
                <a:latin typeface="Times New Roman"/>
                <a:ea typeface="Times New Roman"/>
                <a:cs typeface="Times New Roman"/>
                <a:sym typeface="Times New Roman"/>
              </a:rPr>
              <a:t>155676.03   </a:t>
            </a:r>
            <a:r>
              <a:rPr lang="en-US" sz="1200" b="0" i="0" dirty="0">
                <a:solidFill>
                  <a:srgbClr val="212121"/>
                </a:solidFill>
                <a:latin typeface="Times New Roman"/>
                <a:ea typeface="Times New Roman"/>
                <a:cs typeface="Times New Roman"/>
                <a:sym typeface="Times New Roman"/>
              </a:rPr>
              <a:t>MAE : </a:t>
            </a:r>
            <a:r>
              <a:rPr lang="en-US" sz="1200" b="1" i="0" dirty="0">
                <a:solidFill>
                  <a:srgbClr val="212121"/>
                </a:solidFill>
                <a:latin typeface="Times New Roman"/>
                <a:ea typeface="Times New Roman"/>
                <a:cs typeface="Times New Roman"/>
                <a:sym typeface="Times New Roman"/>
              </a:rPr>
              <a:t>301.067  </a:t>
            </a:r>
            <a:r>
              <a:rPr lang="en-US" sz="1200" b="0" i="0" dirty="0">
                <a:solidFill>
                  <a:srgbClr val="212121"/>
                </a:solidFill>
                <a:latin typeface="Times New Roman"/>
                <a:ea typeface="Times New Roman"/>
                <a:cs typeface="Times New Roman"/>
                <a:sym typeface="Times New Roman"/>
              </a:rPr>
              <a:t>RMSE : </a:t>
            </a:r>
            <a:r>
              <a:rPr lang="en-US" sz="1200" b="1" i="0" dirty="0">
                <a:solidFill>
                  <a:srgbClr val="212121"/>
                </a:solidFill>
                <a:latin typeface="Times New Roman"/>
                <a:ea typeface="Times New Roman"/>
                <a:cs typeface="Times New Roman"/>
                <a:sym typeface="Times New Roman"/>
              </a:rPr>
              <a:t>394.558</a:t>
            </a:r>
            <a:endParaRPr dirty="0"/>
          </a:p>
          <a:p>
            <a:pPr marL="171450" lvl="0" indent="-95250" algn="l" rtl="0">
              <a:lnSpc>
                <a:spcPct val="115000"/>
              </a:lnSpc>
              <a:spcBef>
                <a:spcPts val="0"/>
              </a:spcBef>
              <a:spcAft>
                <a:spcPts val="0"/>
              </a:spcAft>
              <a:buClr>
                <a:schemeClr val="dk2"/>
              </a:buClr>
              <a:buSzPts val="1200"/>
              <a:buFont typeface="Arial"/>
              <a:buNone/>
            </a:pPr>
            <a:endParaRPr sz="1200" b="1" dirty="0">
              <a:solidFill>
                <a:srgbClr val="212121"/>
              </a:solidFill>
              <a:latin typeface="Times New Roman"/>
              <a:ea typeface="Times New Roman"/>
              <a:cs typeface="Times New Roman"/>
              <a:sym typeface="Times New Roman"/>
            </a:endParaRPr>
          </a:p>
          <a:p>
            <a:pPr marL="171450" lvl="0" indent="-171450" algn="l" rtl="0">
              <a:lnSpc>
                <a:spcPct val="115000"/>
              </a:lnSpc>
              <a:spcBef>
                <a:spcPts val="0"/>
              </a:spcBef>
              <a:spcAft>
                <a:spcPts val="0"/>
              </a:spcAft>
              <a:buClr>
                <a:srgbClr val="212121"/>
              </a:buClr>
              <a:buSzPts val="1200"/>
              <a:buFont typeface="Arial"/>
              <a:buChar char="•"/>
            </a:pPr>
            <a:r>
              <a:rPr lang="en-US" sz="1200" b="0" i="0" dirty="0">
                <a:solidFill>
                  <a:srgbClr val="212121"/>
                </a:solidFill>
                <a:latin typeface="Times New Roman"/>
                <a:ea typeface="Times New Roman"/>
                <a:cs typeface="Times New Roman"/>
                <a:sym typeface="Times New Roman"/>
              </a:rPr>
              <a:t>Linear Regression model residual values ranging from -1500 to 2000.</a:t>
            </a:r>
            <a:endParaRPr dirty="0"/>
          </a:p>
          <a:p>
            <a:pPr marL="0" lvl="0" indent="0" algn="l" rtl="0">
              <a:lnSpc>
                <a:spcPct val="115000"/>
              </a:lnSpc>
              <a:spcBef>
                <a:spcPts val="0"/>
              </a:spcBef>
              <a:spcAft>
                <a:spcPts val="0"/>
              </a:spcAft>
              <a:buSzPts val="1800"/>
              <a:buNone/>
            </a:pPr>
            <a:r>
              <a:rPr lang="en-US" sz="1200" b="1" dirty="0">
                <a:solidFill>
                  <a:srgbClr val="212121"/>
                </a:solidFill>
                <a:latin typeface="Times New Roman"/>
                <a:ea typeface="Times New Roman"/>
                <a:cs typeface="Times New Roman"/>
                <a:sym typeface="Times New Roman"/>
              </a:rPr>
              <a:t>	</a:t>
            </a:r>
            <a:endParaRPr sz="1200" b="0" i="0" dirty="0">
              <a:solidFill>
                <a:srgbClr val="212121"/>
              </a:solidFill>
              <a:latin typeface="Times New Roman"/>
              <a:ea typeface="Times New Roman"/>
              <a:cs typeface="Times New Roman"/>
              <a:sym typeface="Times New Roman"/>
            </a:endParaRPr>
          </a:p>
        </p:txBody>
      </p:sp>
      <p:sp>
        <p:nvSpPr>
          <p:cNvPr id="228" name="Google Shape;228;p21"/>
          <p:cNvSpPr/>
          <p:nvPr/>
        </p:nvSpPr>
        <p:spPr>
          <a:xfrm>
            <a:off x="4726780" y="4910500"/>
            <a:ext cx="1327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p:txBody>
      </p:sp>
      <p:pic>
        <p:nvPicPr>
          <p:cNvPr id="229" name="Google Shape;229;p21" descr="https://lh5.googleusercontent.com/vQHTGOOMq141jCBLFknsic5ZMzpBViCawm1JtzyH2T-9DvwYtXG5CuT6EbBzVmIwh40St4qUPd_FhbdeYextnibPsXd52Ts_Vv8TkgO4L-81Sw0qq8Pc_sjhL7p4V-MerVUEYStq5ogG2tQPuWLc_Q"/>
          <p:cNvPicPr preferRelativeResize="0"/>
          <p:nvPr/>
        </p:nvPicPr>
        <p:blipFill rotWithShape="1">
          <a:blip r:embed="rId3">
            <a:alphaModFix/>
          </a:blip>
          <a:srcRect/>
          <a:stretch/>
        </p:blipFill>
        <p:spPr>
          <a:xfrm>
            <a:off x="427536" y="2203476"/>
            <a:ext cx="4321673" cy="2902697"/>
          </a:xfrm>
          <a:prstGeom prst="rect">
            <a:avLst/>
          </a:prstGeom>
          <a:noFill/>
          <a:ln>
            <a:noFill/>
          </a:ln>
        </p:spPr>
      </p:pic>
      <p:sp>
        <p:nvSpPr>
          <p:cNvPr id="230" name="Google Shape;230;p21"/>
          <p:cNvSpPr/>
          <p:nvPr/>
        </p:nvSpPr>
        <p:spPr>
          <a:xfrm>
            <a:off x="4454820" y="2453303"/>
            <a:ext cx="23436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p:txBody>
      </p:sp>
      <p:pic>
        <p:nvPicPr>
          <p:cNvPr id="231" name="Google Shape;231;p21" descr="https://lh5.googleusercontent.com/t51YX7Y-y2zZPS-_9p6XvhClxwyu5b940zG-rhHfjux669h233fmmBks4EggM2LGZCNbS15Dyo4bFht4rg6g-pdeRx8SwHxgVZJ3jKAl3G6Rmiy_BLudvEgxGH5Dmn6Mg_lwIJBIy7mwxxSJInuKWg"/>
          <p:cNvPicPr preferRelativeResize="0"/>
          <p:nvPr/>
        </p:nvPicPr>
        <p:blipFill rotWithShape="1">
          <a:blip r:embed="rId4">
            <a:alphaModFix/>
          </a:blip>
          <a:srcRect/>
          <a:stretch/>
        </p:blipFill>
        <p:spPr>
          <a:xfrm>
            <a:off x="5153247" y="2112332"/>
            <a:ext cx="3679053" cy="286195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2"/>
          <p:cNvSpPr txBox="1">
            <a:spLocks noGrp="1"/>
          </p:cNvSpPr>
          <p:nvPr>
            <p:ph type="title"/>
          </p:nvPr>
        </p:nvSpPr>
        <p:spPr>
          <a:xfrm>
            <a:off x="0" y="204020"/>
            <a:ext cx="8832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solidFill>
                  <a:srgbClr val="FF0000"/>
                </a:solidFill>
                <a:latin typeface="Times New Roman"/>
                <a:ea typeface="Times New Roman"/>
                <a:cs typeface="Times New Roman"/>
                <a:sym typeface="Times New Roman"/>
              </a:rPr>
              <a:t>Lasso Regression Analysis</a:t>
            </a:r>
            <a:endParaRPr dirty="0"/>
          </a:p>
        </p:txBody>
      </p:sp>
      <p:sp>
        <p:nvSpPr>
          <p:cNvPr id="237" name="Google Shape;237;p22"/>
          <p:cNvSpPr txBox="1">
            <a:spLocks noGrp="1"/>
          </p:cNvSpPr>
          <p:nvPr>
            <p:ph type="body" idx="1"/>
          </p:nvPr>
        </p:nvSpPr>
        <p:spPr>
          <a:xfrm>
            <a:off x="0" y="893156"/>
            <a:ext cx="8995144" cy="1488537"/>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rgbClr val="212121"/>
              </a:buClr>
              <a:buSzPts val="1200"/>
              <a:buFont typeface="Arial"/>
              <a:buChar char="•"/>
            </a:pPr>
            <a:r>
              <a:rPr lang="en-US" sz="1200" i="0" dirty="0">
                <a:solidFill>
                  <a:srgbClr val="212121"/>
                </a:solidFill>
                <a:latin typeface="Times New Roman"/>
                <a:ea typeface="Times New Roman"/>
                <a:cs typeface="Times New Roman"/>
                <a:sym typeface="Times New Roman"/>
              </a:rPr>
              <a:t> </a:t>
            </a:r>
            <a:r>
              <a:rPr lang="en-US" sz="1200" b="0" i="0" dirty="0">
                <a:solidFill>
                  <a:srgbClr val="212121"/>
                </a:solidFill>
                <a:latin typeface="Times New Roman"/>
                <a:ea typeface="Times New Roman"/>
                <a:cs typeface="Times New Roman"/>
                <a:sym typeface="Times New Roman"/>
              </a:rPr>
              <a:t>Using Lasso regression, the model accuracy has been further reduced slightly. </a:t>
            </a:r>
            <a:endParaRPr dirty="0"/>
          </a:p>
          <a:p>
            <a:pPr marL="0" lvl="0" indent="0" algn="l" rtl="0">
              <a:lnSpc>
                <a:spcPct val="115000"/>
              </a:lnSpc>
              <a:spcBef>
                <a:spcPts val="0"/>
              </a:spcBef>
              <a:spcAft>
                <a:spcPts val="0"/>
              </a:spcAft>
              <a:buClr>
                <a:schemeClr val="dk2"/>
              </a:buClr>
              <a:buSzPts val="1200"/>
              <a:buNone/>
            </a:pPr>
            <a:endParaRPr sz="1200" dirty="0">
              <a:solidFill>
                <a:srgbClr val="212121"/>
              </a:solidFill>
              <a:latin typeface="Times New Roman"/>
              <a:ea typeface="Times New Roman"/>
              <a:cs typeface="Times New Roman"/>
              <a:sym typeface="Times New Roman"/>
            </a:endParaRPr>
          </a:p>
          <a:p>
            <a:pPr marL="171450" lvl="0" indent="-171450" algn="l" rtl="0">
              <a:lnSpc>
                <a:spcPct val="115000"/>
              </a:lnSpc>
              <a:spcBef>
                <a:spcPts val="0"/>
              </a:spcBef>
              <a:spcAft>
                <a:spcPts val="0"/>
              </a:spcAft>
              <a:buClr>
                <a:srgbClr val="212121"/>
              </a:buClr>
              <a:buSzPts val="1200"/>
              <a:buFont typeface="Arial"/>
              <a:buChar char="•"/>
            </a:pPr>
            <a:r>
              <a:rPr lang="en-US" sz="1200" b="0" i="0" dirty="0">
                <a:solidFill>
                  <a:srgbClr val="212121"/>
                </a:solidFill>
                <a:latin typeface="Times New Roman"/>
                <a:ea typeface="Times New Roman"/>
                <a:cs typeface="Times New Roman"/>
                <a:sym typeface="Times New Roman"/>
              </a:rPr>
              <a:t>R-Score is </a:t>
            </a:r>
            <a:r>
              <a:rPr lang="en-US" sz="1200" b="1" i="0" dirty="0">
                <a:solidFill>
                  <a:srgbClr val="212121"/>
                </a:solidFill>
                <a:latin typeface="Times New Roman"/>
                <a:ea typeface="Times New Roman"/>
                <a:cs typeface="Times New Roman"/>
                <a:sym typeface="Times New Roman"/>
              </a:rPr>
              <a:t>0.55</a:t>
            </a:r>
            <a:r>
              <a:rPr lang="en-US" sz="1200" b="0" i="0" dirty="0">
                <a:solidFill>
                  <a:srgbClr val="212121"/>
                </a:solidFill>
                <a:latin typeface="Times New Roman"/>
                <a:ea typeface="Times New Roman"/>
                <a:cs typeface="Times New Roman"/>
                <a:sym typeface="Times New Roman"/>
              </a:rPr>
              <a:t> and Adj R-score is </a:t>
            </a:r>
            <a:r>
              <a:rPr lang="en-US" sz="1200" b="1" i="0" dirty="0">
                <a:solidFill>
                  <a:srgbClr val="212121"/>
                </a:solidFill>
                <a:latin typeface="Times New Roman"/>
                <a:ea typeface="Times New Roman"/>
                <a:cs typeface="Times New Roman"/>
                <a:sym typeface="Times New Roman"/>
              </a:rPr>
              <a:t>0.54</a:t>
            </a:r>
            <a:r>
              <a:rPr lang="en-US" sz="1200" b="0" i="0" dirty="0">
                <a:solidFill>
                  <a:srgbClr val="212121"/>
                </a:solidFill>
                <a:latin typeface="Times New Roman"/>
                <a:ea typeface="Times New Roman"/>
                <a:cs typeface="Times New Roman"/>
                <a:sym typeface="Times New Roman"/>
              </a:rPr>
              <a:t>  MSE : </a:t>
            </a:r>
            <a:r>
              <a:rPr lang="en-US" sz="1200" b="1" i="0" dirty="0">
                <a:solidFill>
                  <a:srgbClr val="212121"/>
                </a:solidFill>
                <a:latin typeface="Times New Roman"/>
                <a:ea typeface="Times New Roman"/>
                <a:cs typeface="Times New Roman"/>
                <a:sym typeface="Times New Roman"/>
              </a:rPr>
              <a:t>155673.688</a:t>
            </a:r>
            <a:r>
              <a:rPr lang="en-US" sz="1200" b="0" i="0" dirty="0">
                <a:solidFill>
                  <a:srgbClr val="212121"/>
                </a:solidFill>
                <a:latin typeface="Times New Roman"/>
                <a:ea typeface="Times New Roman"/>
                <a:cs typeface="Times New Roman"/>
                <a:sym typeface="Times New Roman"/>
              </a:rPr>
              <a:t>  MAE : </a:t>
            </a:r>
            <a:r>
              <a:rPr lang="en-US" sz="1200" b="1" i="0" dirty="0">
                <a:solidFill>
                  <a:srgbClr val="212121"/>
                </a:solidFill>
                <a:latin typeface="Times New Roman"/>
                <a:ea typeface="Times New Roman"/>
                <a:cs typeface="Times New Roman"/>
                <a:sym typeface="Times New Roman"/>
              </a:rPr>
              <a:t>301.06 </a:t>
            </a:r>
            <a:r>
              <a:rPr lang="en-US" sz="1200" b="0" i="0" dirty="0">
                <a:solidFill>
                  <a:srgbClr val="212121"/>
                </a:solidFill>
                <a:latin typeface="Times New Roman"/>
                <a:ea typeface="Times New Roman"/>
                <a:cs typeface="Times New Roman"/>
                <a:sym typeface="Times New Roman"/>
              </a:rPr>
              <a:t>  RMSE : </a:t>
            </a:r>
            <a:r>
              <a:rPr lang="en-US" sz="1200" b="1" i="0" dirty="0">
                <a:solidFill>
                  <a:srgbClr val="212121"/>
                </a:solidFill>
                <a:latin typeface="Times New Roman"/>
                <a:ea typeface="Times New Roman"/>
                <a:cs typeface="Times New Roman"/>
                <a:sym typeface="Times New Roman"/>
              </a:rPr>
              <a:t>394.555</a:t>
            </a:r>
            <a:endParaRPr dirty="0"/>
          </a:p>
          <a:p>
            <a:pPr marL="171450" lvl="0" indent="-95250" algn="l" rtl="0">
              <a:lnSpc>
                <a:spcPct val="115000"/>
              </a:lnSpc>
              <a:spcBef>
                <a:spcPts val="0"/>
              </a:spcBef>
              <a:spcAft>
                <a:spcPts val="0"/>
              </a:spcAft>
              <a:buClr>
                <a:schemeClr val="dk2"/>
              </a:buClr>
              <a:buSzPts val="1200"/>
              <a:buFont typeface="Arial"/>
              <a:buNone/>
            </a:pPr>
            <a:endParaRPr sz="1200" dirty="0">
              <a:solidFill>
                <a:srgbClr val="212121"/>
              </a:solidFill>
              <a:latin typeface="Times New Roman"/>
              <a:ea typeface="Times New Roman"/>
              <a:cs typeface="Times New Roman"/>
              <a:sym typeface="Times New Roman"/>
            </a:endParaRPr>
          </a:p>
          <a:p>
            <a:pPr marL="171450" lvl="0" indent="-171450" algn="l" rtl="0">
              <a:lnSpc>
                <a:spcPct val="115000"/>
              </a:lnSpc>
              <a:spcBef>
                <a:spcPts val="0"/>
              </a:spcBef>
              <a:spcAft>
                <a:spcPts val="0"/>
              </a:spcAft>
              <a:buClr>
                <a:srgbClr val="212121"/>
              </a:buClr>
              <a:buSzPts val="1200"/>
              <a:buFont typeface="Arial"/>
              <a:buChar char="•"/>
            </a:pPr>
            <a:r>
              <a:rPr lang="en-US" sz="1200" dirty="0">
                <a:solidFill>
                  <a:srgbClr val="212121"/>
                </a:solidFill>
                <a:latin typeface="Times New Roman"/>
                <a:ea typeface="Times New Roman"/>
                <a:cs typeface="Times New Roman"/>
                <a:sym typeface="Times New Roman"/>
              </a:rPr>
              <a:t>T</a:t>
            </a:r>
            <a:r>
              <a:rPr lang="en-US" sz="1200" b="0" i="0" dirty="0">
                <a:solidFill>
                  <a:srgbClr val="212121"/>
                </a:solidFill>
                <a:latin typeface="Times New Roman"/>
                <a:ea typeface="Times New Roman"/>
                <a:cs typeface="Times New Roman"/>
                <a:sym typeface="Times New Roman"/>
              </a:rPr>
              <a:t>he Residual plot more or less remains the Same even with the </a:t>
            </a:r>
            <a:r>
              <a:rPr lang="en-US" sz="1200" dirty="0">
                <a:solidFill>
                  <a:srgbClr val="212121"/>
                </a:solidFill>
                <a:latin typeface="Times New Roman"/>
                <a:ea typeface="Times New Roman"/>
                <a:cs typeface="Times New Roman"/>
                <a:sym typeface="Times New Roman"/>
              </a:rPr>
              <a:t>La</a:t>
            </a:r>
            <a:r>
              <a:rPr lang="en-US" sz="1200" b="0" i="0" dirty="0">
                <a:solidFill>
                  <a:srgbClr val="212121"/>
                </a:solidFill>
                <a:latin typeface="Times New Roman"/>
                <a:ea typeface="Times New Roman"/>
                <a:cs typeface="Times New Roman"/>
                <a:sym typeface="Times New Roman"/>
              </a:rPr>
              <a:t>sso Regression.</a:t>
            </a:r>
            <a:endParaRPr dirty="0"/>
          </a:p>
          <a:p>
            <a:pPr marL="171450" lvl="0" indent="-95250" algn="l" rtl="0">
              <a:lnSpc>
                <a:spcPct val="115000"/>
              </a:lnSpc>
              <a:spcBef>
                <a:spcPts val="0"/>
              </a:spcBef>
              <a:spcAft>
                <a:spcPts val="0"/>
              </a:spcAft>
              <a:buClr>
                <a:schemeClr val="dk2"/>
              </a:buClr>
              <a:buSzPts val="1200"/>
              <a:buFont typeface="Arial"/>
              <a:buNone/>
            </a:pPr>
            <a:endParaRPr sz="1200" b="0" i="0" dirty="0">
              <a:solidFill>
                <a:srgbClr val="212121"/>
              </a:solidFill>
              <a:latin typeface="Times New Roman"/>
              <a:ea typeface="Times New Roman"/>
              <a:cs typeface="Times New Roman"/>
              <a:sym typeface="Times New Roman"/>
            </a:endParaRPr>
          </a:p>
          <a:p>
            <a:pPr marL="0" lvl="0" indent="0" algn="l" rtl="0">
              <a:lnSpc>
                <a:spcPct val="115000"/>
              </a:lnSpc>
              <a:spcBef>
                <a:spcPts val="0"/>
              </a:spcBef>
              <a:spcAft>
                <a:spcPts val="0"/>
              </a:spcAft>
              <a:buSzPts val="1800"/>
              <a:buNone/>
            </a:pPr>
            <a:endParaRPr sz="1200" b="0" i="0" dirty="0">
              <a:solidFill>
                <a:srgbClr val="21212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2"/>
              </a:buClr>
              <a:buSzPts val="1200"/>
              <a:buNone/>
            </a:pPr>
            <a:endParaRPr sz="1200" b="1" i="0" dirty="0">
              <a:solidFill>
                <a:srgbClr val="212121"/>
              </a:solidFill>
              <a:latin typeface="Times New Roman"/>
              <a:ea typeface="Times New Roman"/>
              <a:cs typeface="Times New Roman"/>
              <a:sym typeface="Times New Roman"/>
            </a:endParaRPr>
          </a:p>
        </p:txBody>
      </p:sp>
      <p:sp>
        <p:nvSpPr>
          <p:cNvPr id="238" name="Google Shape;238;p22"/>
          <p:cNvSpPr/>
          <p:nvPr/>
        </p:nvSpPr>
        <p:spPr>
          <a:xfrm>
            <a:off x="1652689" y="4783111"/>
            <a:ext cx="14485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p:txBody>
      </p:sp>
      <p:pic>
        <p:nvPicPr>
          <p:cNvPr id="239" name="Google Shape;239;p22" descr="https://lh4.googleusercontent.com/76Xev1otddRs60HFvdB7k3Gq-UmfjA1TuZ78u29SdadgDR_E6sYynJ41LjHbcp9bpSiAmVjhzBMQdaF1QObiXAS15-lBHRp6R-JOPhAjau8Y2WsqzcsCl3UMwZnGK_riBWvdEzX0WEZe6QWL73FN5A"/>
          <p:cNvPicPr preferRelativeResize="0"/>
          <p:nvPr/>
        </p:nvPicPr>
        <p:blipFill rotWithShape="1">
          <a:blip r:embed="rId3">
            <a:alphaModFix/>
          </a:blip>
          <a:srcRect/>
          <a:stretch/>
        </p:blipFill>
        <p:spPr>
          <a:xfrm>
            <a:off x="517451" y="2254102"/>
            <a:ext cx="4376018" cy="2833228"/>
          </a:xfrm>
          <a:prstGeom prst="rect">
            <a:avLst/>
          </a:prstGeom>
          <a:noFill/>
          <a:ln>
            <a:noFill/>
          </a:ln>
        </p:spPr>
      </p:pic>
      <p:sp>
        <p:nvSpPr>
          <p:cNvPr id="240" name="Google Shape;240;p22" descr="data:image/png;base64,iVBORw0KGgoAAAANSUhEUgAAAkwAAAJWCAYAAACqKdg+AAAABHNCSVQICAgIfAhkiAAAAAlwSFlzAAAXEQAAFxEByibzPwAAADh0RVh0U29mdHdhcmUAbWF0cGxvdGxpYiB2ZXJzaW9uMy4yLjIsIGh0dHA6Ly9tYXRwbG90bGliLm9yZy+WH4yJAAAgAElEQVR4nOzdeXyV9Z33//d1lpyT5YQYCAECYVFZROlQEResWrwVRVSkTqe4dGqtLWUc6225O2pbvLVYbx/6mKmVmWpb61hHbWcQF1rXn6itWKl7FQRkhxDCkoScLGe/fn+EXDmHLCfJOcl1ltfz8eAx13Wub67r801j5p3v9b2+l2GapikAAAD0yGF3AQAAAJmOwAQAAJAEgQkAACAJAhMAAEASBCYAAIAkCEwAAABJEJgAAACSIDABAAAkQWACAABIgsAEAACQBIEJAAAgCQITAABAEgQmAACAJAhMAAAASRCYAAypBx98UFOmTOlT2ylTpujBBx8c1HquvfZaXXvttYN6jXSYO3eubr311kE596233qq5c+cOyrmBXEFgAvLU6tWrNWXKFOvfSSedpC996Uu69dZbVVdXZ3d5GSsajerss8/WlClT9Oabb9pdDoAh4rK7AAD2uummmzR27FiFQiF99NFHeuaZZ/T+++/rD3/4gzweT9qv993vflff/va3037eofLOO+/o4MGDqqqq0po1a3TuuefaXVLKfvKTn8g0TbvLADIagQnIc+ecc45OOeUUSdLf//3f67jjjtOvfvUrvfbaa5o/f37ar+dyueRyZe+vnueff17Tp0/XwoUL9W//9m9qbW1VUVGR3WWlxO12210CkPG4JQcgwaxZsyRJe/bsSfh827ZtuummmzR79mydcsopWrRokV577bWENuFwWCtXrtSFF16oU045RaeffroWL16sdevWWW26m8MUCoX005/+VGeccYZmzpypJUuWaP/+/V1q62muTXfnfPrpp/X1r39dZ555pk4++WTNnz9fTz75ZP++GccIBAJ69dVXNX/+fF188cUKBAJdvgcddc6cOVN1dXVaunSpZs6cqTPOOEP33nuvotFoQttHHnlEX/va13T66adrxowZWrRokV566aVe69izZ4+mTJmi//zP/+xy7IMPPtCUKVP0hz/8QZLU3Nysu+++W3PnztXJJ5+sM888U9ddd502bNiQUO+x39c//vGPWrRokWbOnKkvfvGLuvTSS/XYY4/19VsF5BwCE4AENTU1kqTS0lLrs88//1z/8A//oG3btumGG27QrbfeqqKiIv3TP/2TXn31VavdypUrtXLlSp1++ulavny5lixZojFjxiT8P+fu/PCHP9Rjjz2mOXPmaNmyZXK73SnftnvqqadUVVWl73znO7r11ls1evRo3XnnnXriiScGfM61a9eqtbVVl1xyiSoqKjR79mytWbOm27bRaFTXX3+9ysrK9IMf/ECzZ8/Wb37zG/3+979PaPfb3/5W06ZN00033aRbbrlFTqdT3/ve9/TGG2/0WMe4ceP0xS9+Uc8//3yXY2vWrFFxcbHOP/98SdIdd9yhp556ShdeeKHuuOMOffOb35TH49G2bdt6PP+6det0yy23qLS0VMuWLdP3v/99zZ49Wx988EEfvktAbsrecXEAadHc3Kz6+nqFQiF9/PHHWrlypQoKCvTlL3/ZanP33Xdr9OjRevrpp1VQUCBJuuqqq7R48WLdf//9uuCCCyRJb7zxhs4991z95Cc/6fP1N23apOeff15XXXWV7rjjDknS1Vdfre9///vavHnzgPv1X//1X/J6vdb+Nddco+uvv16PPvqorr766gGd8/nnn9fMmTM1evRoSdIll1yiO++8U/X19SovL09oGwwGdfHFF+uf/umfJEmLFy/WFVdcoVWrVumqq66y2r388ssJdV599dVatGiRHn30UZ133nk91rJw4UItX75c27Zt0/HHHy+pfYTvxRdf1IUXXqjCwkJJ0ptvvqmvfvWrCU/Y3XDDDb3284033lBJSYkeeeQROZ3OPnxngNzHCBOQ577xjW/ozDPP1LnnnqubbrpJhYWF+sUvfqFRo0ZJkhobG/XOO+/o4osvtsJVfX29GhoadPbZZ2vnzp3WU3WlpaX6/PPPtXPnzj5fv+NJs2Mf7f/Hf/zHlPoVH0L8fr/q6+s1e/Zs7dmzR36/v9/na2ho0FtvvaUFCxZYn1144YUyDEMvvvhit1+zePHihP1TTz1Ve/fu7bHOI0eOyO/369RTT9XGjRt7refiiy+Wx+NJGOF666231NDQoMsuu8z6rLS0VB9//HG/nnwsLS1VW1tbwq1UIN8xwgTkueXLl2vixIny+/16+umn9e6771qjSJK0e/dumaapBx54QA888EC35zh8+LAqKyt10003aenSpZo3b54mT56ss88+W5dffrmmTp3a4/VramrkcDhUXV2d8PmkSZNS6tf777+vBx98UB999JHa2toSjvn9fvl8vn6d74UXXlA4HNa0adO0a9cu6/MZM2ZozZo1XUatPB5Pl1GnYcOG6ciRIwmfvf766/rFL36hzz77TKFQyPrcMIxe6yktLdWXv/xl/eEPf9DNN98sqf12XGVlpc444wyr3bJly3TrrbfqvPPO0/Tp03Xuuedq4cKFGjduXI/nvuqqq/Tiiy/qhhtuUGVlpebMmaOLL75Y55xzTq81AbmMwATkuRkzZlhPyf2v//W/dNVVV+n73/++XnrpJRUXFysWi0mSvvnNb+pLX/pSt+foCDunnXaaXn31Vb322mtat26dVq1apccee0x33nmn/v7v/z7lWnsKEcdOpN69e7e+8Y1vaNKkSdb8JbfbrTfffFP/+Z//afWpPzpGco4dNeqwZ8+ehBDSl1tZ7733nr773e/qtNNO0x133KGKigq53W49/fTT1qTt3ixcuFAvvfSSPvjgA02ePFlr167V4sWL5XB03jyYP3++Zs2apVdffVXr1q3TI488ol/96ld68MEHe1wSYfjw4Xr22Wf11ltv6U9/+pP+9Kc/afXq1Vq4cKHuvffepHUBuYjABMDidDp1yy236Otf/7qeeOIJffvb37ZCgNvt1llnnZX0HGVlZfrKV76ir3zlK2ppadE111yjBx98sMfAVFVVpVgspt27dyeMKm3fvr1L29LSUjU1NXX5fN++fQn7a9euVSgU0i9+8QuNGTPG+nz9+vVJ6+/Onj179OGHH+qaa67RaaedlnAsFovpBz/4gdasWaOlS5f267wvv/yyPB6PHnnkkYRRvaeffrpPX/+lL31J5eXlWrNmjb7whS+ora1Nl19+eZd2I0eO1NVXX62rr75ahw8f1hVXXKGHHnqo1zWkCgoKNHfuXM2dO1exWEz/9//+X/3+97/X0qVLNX78+H71E8gFzGECkKDj8fbHHntMwWBQw4cP1+zZs/X73/9eBw4c6NK+vr7e2m5oaEg4VlxcrOrq6oRbTcfquM3z+OOPJ3ze3SPs1dXV8vv92rRpk/XZgQMHEp7UkzpHd+IXY+y45TgQHaNL3/rWt3TRRRcl/Js/f36vT8v1xul0yjCMhBGyvXv3drtUQXdcLpcuueQSvfjii1q9erUmT56ccPszGo12ma81fPhwjRw5stf/TY7939HhcFjLNvT2dUAuY4QJQBfXX3+9vve972n16tVavHix7rjjDl111VW69NJL9dWvflXjxo3ToUOH9NFHH2n//v3W4+2XXHKJZs+erenTp6usrEyffPKJXn75ZV1zzTU9XmvatGlasGCBnnzySfn9fs2cOVPvvPNOwjyhDvPnz9f999+vG2+8Uddee60CgYCeeuopTZw4MWHpgjlz5sjtdmvJkiX62te+ppaWFv3P//yPhg8froMHD/b7+7FmzRpNmzbNejruWHPnztVPfvITbdiwQdOnT+/zec8991w9+uij+ta3vqUFCxbo8OHDevLJJ1VdXd3nJwQXLlyoxx9/XOvXr9eyZcsSjrW0tOjcc8/VvHnzNHXqVBUVFentt9/WJ5980ut76X70ox/pyJEjOuOMM1RZWal9+/bpv/7rvzRt2jTriTwg3zDCBKCLCy+8UNXV1frNb36jaDSqE044QU8//bTOO+88PfPMM7rrrrv0u9/9Tg6Hw3psXmp/0q2mpka//OUvtWLFCr377ru6+eab9S//8i+9Xu+nP/2prr32Wv35z3/W/fffr3A4rF/+8pdd2h133HFauXKlCgsLdd999+mZZ57RLbfckrAEgtQ+YfznP/+5DMPQvffeq9/97nf66le/qq9//ev9/l5s2LBB27dv73KNeB3HulsXqTdnnnmm7r77bh06dEg//elP9cc//lHLli2zlmnoi5NPPlknnniiHA5HwtNxUvsTeIsXL9Znn32mn//857rnnnu0Y8cO3XHHHbruuut6POdll10mj8ejJ598UnfeeaeeffZZXXzxxfrVr36VMD8KyCeGyQuEACCrLVy4UMOGDWMlbmAQ8acCAGSxTz75RJ999pkWLlxodylATmOECQCy0JYtW7Rhwwb95je/UUNDg1577TV5PB67ywJyFiNMAJCFXn75Zd12222KRCL613/9V8ISMMgYYQIAAEiCESYAAIAkCEwAAABJEJgAAACSIDABAAAkQWACAABIgsAEAACQBIEJAAAgCQITAABAEgQmAACAJAhMAAAASRCYAAAAkiAwAQAAJEFgAgAASILABAAAkASBCQAAIAkCEwAAQBIEJgAAgCQITAAAAEkQmAAAAJIgMAEAACRBYAIAAEiCwAQAAJAEgQkAACAJAhMAAEASBCYAAIAkCEwAAABJEJgAAACSIDABAAAkQWACAABIgsAEAACQBIEJAAAgCQITAABAEgQmAACAJAhMAAAASRCYAAAAkiAwAQAAJEFgAgAASILABAAAkASBCQAAIAkCEwAAQBIEJgAAgCQITAAAAEm47C4A3TNNU5FIrMfjbrdTkhQOR4eqpIySz/3P575L9J/+038pP/vfl767XA4ZhjEo1ycwZahIJKbGxtYej1dU+CSp1za5LJ/7n899l+g//af/Un72vy99LysrsoJVunFLDgAAIAkCEwAAQBIEJgAAgCQITAAAAEkQmAAAAJIgMAEAACRBYAIAAEiCwAQAAJAEgQkAACAJAhMAAEASBCYAAIAkCEwAAABJEJgAAACSIDABAAAkQWACAABIgsAEAACQBIEJAAAgCZfdBQDITV6vO63nCwTCaT0fAPQHgQnAoGndsjkt5ymaPCUt5wGAgSIwARhU/l17ZZrmgL7WMAz5xo9Nc0UA0H8EJgCDyjRNaYCBaWBfBQDpx6RvAACAJAhMAAAASRCYAAAAkiAwAQAAJEFgAgAASILABAAAkASBCQAAIAkCEwAAQBIEJgAAgCQITAAAAEkQmAAAAJIgMAEAACRBYAIAAEiCwAQAAJAEgQkAACAJAhMAAEASBCYAAIAkCEwAAABJEJgAAACSIDABAAAkQWACAABIgsAEAACQhMvuAgDkF9M0FW06olBtrYyCAnknTJTh4G83AJmNwARgyIQPHVTTurcUbTpifRbYukWlc86Rs7jYxsoAoHcZ/WddJBLRihUrNHv2bM2aNUu33367gsHggNomO/7CCy9o8eLFmjlzpubOnZtw7lAopB/96Ec6//zzNXPmTM2bN0+PP/744HQayFHRlhY1rv3/EsKSJIXr6lT/h+cVPnzYpsoAILmMDkwPPfSQ1q9frzVr1uiVV17Rtm3bdN999w2obbLjw4YN0zXXXKObb765y7kjkYhGjBih3/zmN3r//ff1s5/9TL/4xS/0wgsvpL/TQA4yo1EdefN1mXF/pDhKSjqPh4Ly/+UtmbGYHeUBQFIZHZhWrVqlJUuWqLKyUuXl5brxxhu1evVqRaPRfrdNdnzOnDm65JJLVFVV1eXcRUVFuvnmmzV+/Hg5HA5NmzZNc+fO1QcffDC43wAgRzR/+L4ihw9Z+74z52j4wq/Id8ZZ1meRhgYFtn5uR3kAkFTGzmFqampSbW2tpk6dan02ffp0tbS0qKamRtXV1X1uW1ZW1udz9UU4HNZ7772n66+/PoUe9s7tdqqiwpe0XV/a5LJ87n829D3mdSnsiOjA5k3WZ6UnTVPFzJPbt794isyGQ2revEWS1PLxhxo+fYqcXk97Y8OQ1+uSz+eVz+dNOHc29H8w0X/6n6/s6nvGjjC1tLRIkkpLS63PfD5fwrG+tu3PufriJz/5iYqLi3X55Zf3+2uBfHPkk0+lo7fanMVFGn72WQnHh58xW4ar/W+3WCCgBkZuAWSgjB1hKj76xIzf71dFRYW1HX+sr237c65k7rnnHn344Yd67LHHVFBQ0O9+9VU4HFVjY2uPxzsS9sGD/kGrIZPlc/+zpe9er1utTa068smGzs+mTFNLW1RS/G11l4pOnqGWj9qDUtPGTSo46QsynE7JMGQEInL4AwoEwpKyp/+Dhf7Tfyk/+9+XvpeVFcntdg7K9TN2hKm0tFSjR4/Wpk2dQ/kbN25UcXFxl3lGydr251y9ufvuu/X222/rscceU3l5eQq9A/JD00cfyQyFJEmGy6XCEyd3265w6jTJ2f73mxkKKbh3z5DVCAB9kbGBSZKuvPJKPfzww6qrq1N9fb1WrlypRYsWyensmh6TtU12PBqNKhgMKhwOyzRNBYNBhY7+opekFStW6C9/+QthCegj0zR1ZP16a9974mQ5CjzdtnW43fLEzSUMbNs66PUBQH9k7C05SVqyZIkaGxu1YMECxWIxzZs3T8uWLZMkLV++XJJ01113JW3bl+PPPfecbrvtNmt/xowZqqqq0tq1a1VTU6PHH39cBQUFOv/88602p556qn79618P6vcAyFZt27cr3NBg7RdNPanX9oXHn6Dgju2SpNC+GkXbWuUsYjFLAJnBME3TtLsIdMUcpt7lc/+zpe8Nz/yPDv7xj5Ik98hKHTfv4l7bm6apw6tXKdba/iBGyamzVDT9FJVOGKeiyVOYw3QU/af/Un72nzlMAHKOaZo68te/Wvue8ROSfo1hGPJOOt7aD2zfNhilAcCAEJgApF1w1y6FDh609j3V4/v0dd5Jk6ztSEODogNY9gMABgOBCUDa+d9/19p2V4yUs6ioT1/nLB0mR0nnonShfTVprw0ABoLABCCtTNNU83udgckzYUKfv9YwDHnGdC71EarZm87SAGDACEwA0ipUW6vwwQPWfl9vx3UoiFsbLVS7T2Y3744EgKFGYAKQVq2fda7sXTBqlJzFJf36+oLKUZKj/VeTGQ4rsJdRJgD2IzABSKvWzzZa20UTJ/b76w23W+6RlZ3n28oilgDsR2ACkDZmJKK2TZ9Z+0VxT731h6dqrLXdso3lBQDYj8AEIG0CO3coFghIan93nDfudSf9kTCPaf9+Rfz5t0gfgMxCYAKQNgm34yZPlsPtHtB5nKXDZHi91n7Lls0p1wYAqSAwAUib1o2dE759J5884PMYhqGCuHlMLZu3pFQXAKSKwAQgLWKBNrXFvc6kZPrAA5OkxInfmzeldC4ASBWBCUBatG39XDq6ZpKjqEiFA3hCLp575Ehru3XnTsWCwZTOBwCpIDABSIu2rZ9b24UnnCjDkdqvF9dx5TJcrvadaFSBHdtTOh8ApILABCAt2uLWSyo84cSUz2c4HHJXdI4ytX3OPCYA9iEwAUiZGYkoEDd/yZuGwCRJ7srOeUwEJgB2IjABSFlw7x6ZoVD7jtMp74TU5i91iJ/43bZtG++VA2AbAhOAlMXPX/KOnyBHQUFazuseUdH5XrlgQMEa3isHwB4EJgApO3bCd7oYLpc8cbflAjt2pO3cANAfBCYAKTFNM3GEKY2BSZI8ca9J4Uk5AHYhMAFISeTQIUUbG639wuNPSOv5vWPGWNsEJgB2ITABSEnb9s7lBNwjK+UaNiyt5/fGv4h3X42iR1/uCwBDicAEICXxoz7eSZPSfn738OFydLyI1zTVvI1RJgBDj8AEICXxE7G9E9MfmAyHI+E1K82fb+2lNQAMDgITgAEzIxEF9+y29tO1/tKxio4/3tr2b/m8l5YAMDgITAAGLLivJmHBSk919aBcp2hSZ2BihAmAHQhMAAYssLPzdpynaqwc7vQsWHmswrgRpuCBAwofOTIo1wGAnhCYAAxYcGf8/KXBuR0nSe7ycjnjnr7zM8oEYIgRmAAMWMKE70GavyRJhmHIO36Ctd+ynRW/AQwtAhOAAYkFgwnvdvNOSP8TcvE81eOtbZYWADDUCEwABiS4Z7cUi0mSjIICFcStyD0YEkeYCEwAhhaBCcCAxE/49o6fIMPpHNTrecZ3jjAFDxxUtLl5UK8HAPEITAAGJLhrl7UdH2YGi+u4cjlLfNZ+YPeuXloDQHoRmAAMSHxg8VZPGPTrGYaROMq0a+egXxMAOrjsLgBA5vF63b0ej4VCCtXus/ZLTzy+y9e43U45nen9m8xTPV6tGz6VJAV2McIEYOgQmAB0q3XL5h6PBWpqOid8u1yKtjR3aV84ojztNXnjR5i4JQdgCBGYAPTIv2uvTNPs8nlbXDhyDiuTf3dNwnHD4RiUwOSJe1IufKBO0dZWOYuK0n4dADgWc5gA9Mg0Tambf+HDh6w2rvLyLse7C1np4B5RIWdxZ0CKf/EvAAwmAhOAfovU11vb7vLhQ3ZdwzBUMqlzgUwmfgMYKgQmAP1ixmKKNDZY+64hDEySVHx8Z2Bi4jeAoUJgAtAv0SNHpGi0fccw5DqubEivnzDCxMRvAEOEwASgX8L1h61t57BhMpxD++xI/AhTaH+tYsHgkF4fQH4iMAHoF7vmL3UoHDNaDq+3fcc0mfgNYEgQmAD0S6ShMzC5jkv/0gHJGA6HSiZNtPYDTPwGMAQITAD6zDRNRRriJnzbEJgkqTguMAWZ+A1gCBCYAPRZrK1VZqhzzpDruONsqaMk/kk5Jn4DGAIEJgB9Fj+65Cgs6pxLNMSKjz/e2g7tq1EsHLKlDgD5g8AEoM/iJ3zbNbokSUVjq2S4j77sNxZTaO9e22oBkB8ITAD6LGHBSpvmL0mS4XTKM26ctc/EbwCDjcAEoM8Sn5Czb4RJkjzVE6xtFrAEMNgITAD6xIxGFG1qsvbtHGGSJG/1eGubV6QAGGwEJgB9EmlslEyzfcfhkLO01NZ6PBMmWNuhmr0yIxH7igGQ8whMAPokYf2lsuNkOOz99eEZUyU5nZIkMxJRcF+NrfUAyG0EJgB9kknzlyTJcLnkqRpr7QeZ+A1gEBGYAPRJJqzwfSzP+Lh5TEz8BjCICEwA+iTS2Ghtu8rsH2GSJG/8k3JM/AYwiAhMAJKKtbXJDAasfVdZmY3VdPKMn2BtB/fukRmN2lcMgJyW0YEpEoloxYoVmj17tmbNmqXbb79dwWBwQG2THX/hhRe0ePFizZw5U3Pnzk2pFiDXRI50ji4ZHo8chYU2VtPJM3asdHTyuRkKKbS/1uaKAOSqjA5MDz30kNavX681a9bolVde0bZt23TfffcNqG2y48OGDdM111yjm2++OeVagFyTibfjJMlRUKCC0WOsfW7LARgsGR2YVq1apSVLlqiyslLl5eW68cYbtXr1akW7GXZP1jbZ8Tlz5uiSSy5RVVVVyrUAuSbhlSgZcjuugzdh4vdO+woBkNNcdhfQk6amJtXW1mrq1KnWZ9OnT1dLS4tqampUXV3d57ZlZWV9PleqtaSL2+1URYUvabu+tMll+dz/we57zOuS6fNIpqkm/xHr8+JRFfL5PL1/scMhl9sp0+1ob9ux4GV/GYa8Xpd8Pq98Pm/CoY7+h0+aoqa317XXvG9v3vxM5Es/e0L/87f/dvU9YwNTS0uLJKk0bjVhn8+XcKyvbd1H32rel3OlWguQa0zTVKi+c4SpoDxzbslJUskJx1vbzdt3yIzFbF9UE0DuydjAVFxcLEny+/2qqKiwtuOP9bVtf86Vai3pEg5H1djY2uPxjoR98KB/UK6f6fK5/0PRd6/XrUAgIr8/qGhzs2KhkHUs5C5WxJ/kgQeHQ0XhqMLhmPz+YEojTEYgIoc/oEAgLKlr/2MlwyXDkExTsUBA+zZsVcGo0QO7XhbI5599if7nc//70veysiK53c5BuX7G/hlWWlqq0aNHa9OmTdZnGzduVHFxcZd5Rsna9udcqdYC5Jr4+UuOoiI5PEluxw0xh9ergspR1j4v4gUwGDI2MEnSlVdeqYcfflh1dXWqr6/XypUrtWjRIjmdXdNjsrbJjkejUQWDQYXDYZmmqWAwqFDcX9X9qQXIJdH4J+SGZdaE7w7xK34HmfgNYBBk7C05SVqyZIkaGxu1YMECxWIxzZs3T8uWLZMkLV++XJJ01113JW3bl+PPPfecbrvtNmt/xowZqqqq0tq1a/v09UCuil+DyZlBSwrE81SPl3/9O5IYYQIwOAzTHOjkAgwm5jD1Lp/7P1RzmFq3bFbTzj2q/+Pzihw+LEnynTlHhSecmPwEDocqT52hUEOjGrbtSmkOU+mEcSqaPKXHOUyS1LrpM+29/972SxcV6fgH/l2GYQzsmhkun3/2Jfqfz/1nDhOAjGWaZsYuWhnPE7e0R6y1VeFDB22sBkAuIjAB6FG02S/FLc7qHDbMxmp65iwqlrtipLXPit8A0o3ABKBH8RO+HSUlchxd0ywTJU78JjABSC8CE4AeJb4SJTNvx3XwVse9ImXnDhsrAZCLCEwAehRpiJ+/lJlLCnTwTJhobQd2tq/4DQDpQmAC0KOEEaYMXYOpg3fCxPYVv3V04nfdfpsrApBLCEwAumVGo4o2db50N1PXYOrgLCpSwegx1n7b9m02VgMg1xCYAHQrXF8vddzWMgy5hpX2/gUZwDup80W8ge3bbawEQK4hMAHoVuhg51pGTp9PhjOjXwwgSSpMCEyMMAFIHwITgG4FDxywtjP9CbkO3uM7A1Nw7x7FgkEbqwGQSzL/T0YAtkgYYbLrCTnDUOGI8m5fdeD1dl0TyjNxvBxer2KBgGSaiu3bo6Jp0xLadLxiBQD6g8AEoFuhDBphat60SdFo+3yqmLf911YgEOm2rWf0aLXtaF+H6cg7f5HD2TmQXpEaB24AACAASURBVDR5yiBXCiBXEZgAdBELh9snfR+VCWsw+XftlWmaMn2e9n1/97fbjBJf59ds+VzOqmoZhiHf+LFDUieA3ERgAtBFaP9+yTTbdwxDTp/9T8iZptleU0ddHf/3GO7hFdZ25OCB9gUsHUzXBJAafosA6CJQu8/advpKZWRR4HCP7AxMsUBAUb/fxmoA5Irs+S0IYMgEazoDk2vYMBsr6T+Hxytn3KrkrPgNIB0ITAC6CMaPMGVZYJIk98iR1nb4QJ2NlQDIFQQmAF0EauIDk/0TvvurYGSltR3/tB8ADBSBCUACMxZLGGFylWbhCFPlKGs71uxXtLXVxmoA5AICE4AEkYZ6maGQtZ+Nt+ScxcVyFBdb+8xjApAqAhOABKG40SVHUZEc7q4ramcDd9xtOeYxAUgVgQlAglBtrbWdjfOXOiTMY6ojMAFIDYEJQIL4wJRtSwrEc1d2BqZoYwPzmACkhMAEIEGoNrufkOvgLB0mR2Ghtd+2c6d9xQDIegQmAAlC+3NjhMkwDLlHjbb2W4++kBcABoLABMASbW5OeJVINj4hF68gLjC1EZgApIDABMASP3/J4fHI4S3spXXmKxjdGZjC9fUKHTpkYzUAshmBCYAlfv6Se8QIGYZhYzWpcxaXyOkrtfabN2ywsRoA2YzABMASH5gKKipsrCR94keZmjd8amMlALIZgQmAJX7Cd8Hw4TZWkj7xE7+bN2yUaZo2VgMgWxGYAFji5zAVjBhhYyXpUzCq871ykSONCu3da2M1ALIVgQmAJCkWCil8uHNStDtHbsk5PF65hneGv5ZP/2ZjNQCyFYEJgKSjL6g9ervKcLnkLsveRSuPVVA11tpu+YTABKD/CEwAJEnBuAnfnlGjZDhy59eDJy4wtW3bymtSAPRb7vxGBJCS+PlLnjFjbKwk/VzDh3e+JiUaVetnLC8AoH9cdhcAIDMkBqYqGytJP8PpVOn0k9T43vuSpMDGDaqYc1ZK5wwEwukoDUCWIDABkJS4pECujTBJUsm0aVZgavrgfbVs/tKAF+YsmjwlnaUByAIEJgAyYzGF4wKTd8wYmaGgjRWln2/aVMmQZEpRv1/1H34sd3n/1poyDEO+8WOTNwSQc5jDBEDhQ4dkRiLtO4YhT9zq2LnCVVIib1XnrcbQnj3tTwX24x+LXgL5i8AEIOF2nKu8XA6Px8ZqBk9J3K204N49NlYCINsQmAAofKDO2i6oHNVLy+xWPGWytR05fEixtjYbqwGQTQhMABSq6wxM7spKGysZXJ7KSjmKi639YA2vSQHQNwQmAIkjTCNzNzAZhiHP2HHWPrflAPQVgQmAQnX7re1cHmGSpIK4wBTat09mNGJjNQCyBYEJyHOxcFiRw4et/VyewyRJBaNGyXAdXVElGlFo//7evwAARGAC8l744EHrpbtyOOQePsLeggaZ4XSpYHTnwpwhbssB6AMCE5Dn4ucvuUdUdI6+5LCChHlMe1lfCUBSBCYgz8XPXyrI8flLHTxVnat1x1pbFGmot7EaANmAwATkuXCeLCkQz1FYKNeICms/tJflBQD0jsAE5LlQniwpcCzP2M5RJpYXAJAMgQnIc+GEJQVy+wm5ePHrMUUOH1K0rdXGagBkOgITkMdiwaAiDQ3Wfr7MYZIkZ9lxCat+c1sOQG8ITEAeCx84YG0bLpdc5cNtrGZoseo3gP4gMAF5LHQg7nZcxUgZjvz6lZCw6ndtLat+A+hRfv12BJAgH5+Qi1dQyarfAPqGwATksVBcYMqn+UsdDKdTBWOqrH1W/QbQEwITkMcSVvkemT9PyMUrqEpcXoBVvwF0J6MDUyQS0YoVKzR79mzNmjVLt99+u4LB4IDapnr8wIED+ud//medfvrpOv3007V06VLtZ/geWS4fV/k+VuKq362s+g2gWxkdmB566CGtX79ea9as0SuvvKJt27bpvvvuG1DbVI/feeedCofDeu211/TGG2+osLBQt99+++B1Hhhk0bY2RZuarP18WoMpHqt+A+iLjA5Mq1at0pIlS1RZWany8nLdeOONWr16taLRaL/bpnp89+7duuiii1RSUqLCwkJdeuml2rx589B9M4A0i5/wbRQUyFVWZmM19mJ5AQDJZOxryZuamlRbW6upU6dan02fPl0tLS2qqalRdXV1n9uWlZWldLy6ulrXXXedXnrpJc2dO1cOh0PPPfecvvzlLw9a/91upyoqfEnb9aVNLsvn/qfa94OfHbG2C8eM1siRpQnHY16XTJ9HGsicHodDLrdTptsh30DPkeQ8Pp8nbfUUTJmklo8+kNS+6nehIyJX3KKWFsOQ1+uSz+eVz+cdUJfSJZ9/9iX6n8/9t6vvGTvC1NLSIkkqLe38Je7z+RKO9bVtqscl6dRTT5Xf79fs2bN12mmnaceOHbrllltS7SZgm0BtrbVdOHq0jZXYr6C8XC5fibXfumu3jdUAyEQZO8JUfPSvO7/fr4qKCms7/lhf26Z6PBaL6brrrtMFF1ygX/7yl3I6nfr1r3+ta6+9Vs8++6zcbnfa+x8OR9XY2PO7rToS9sGD/rRfOxvkc//T1feG7busbfO4EQnn83rdCgQi8vuDAx5hKgpHFQ7HBn6OHs7TMbLk93f/AMhA63GPGavI5k2SpCNbd8gYN6nreQxDRiAihz+gQCA8oC6lKp9/9iX6n8/970vfy8qK5HY7B+X6GTvCVFpaqtGjR2vTpk3WZxs3blRxcbGqqqr61TbV442NjaqpqdG1116r4uJieb1efeMb39DWrVu1ezd/iSI7JS4pkJ9PyMVLXPV7n8wIq34D6JSxgUmSrrzySj388MOqq6tTfX29Vq5cqUWLFsnp7Joek7VN5Xh5ebnGjx+vJ554QoFAQKFQSL/97W81bNgwjR07tkstQDbI90Urj5W46ndUof21vX8BgLySsbfkJGnJkiVqbGzUggULFIvFNG/ePC1btkyStHz5cknSXXfdlbRtOo7/x3/8h+655x6de+65isViOvHEE/XQQw/J4+nHxFMgQ0SbmxWLmwvICFPnqt/B3e23KoN79yQ8PQcgvxkmy9pmJOYw9S6f+5+Ovrdt26o996yQ1L4O0fE//w8ZhmEd93rdat2yWU079wx4DlPlqTMUamhUw7ZdKc1hOvY8A53D1Jd62rZ9Lv/b69q/pLhEw6/4SsL3RYah0gnjVDR5CnOYbEL/87f/zGECMOSOnb+UEAryWMHoMdZ2rKVZ0eb8+39KALpHYALyEPOXuucsKpZzWOcCnuFa5jEBaEdgAvJQOO4dcvn6SpSeFMStSRWq3WdjJQAyCYEJyEMJI0xM+E5QMKrztlxof63MWMzGagBkCgITkGdM00ycw8QtuQTuUaOko3O6zFBIkYZ6mysCkAkITECeiTY1KRYIWPuMMCVyuN1yj6iw9kP7uC0HgMAE5J1Q3PwlR0mJnCUlvbTOT27mMQE4BoEJyDPxt+MYXepe/PIC4UMHZUZ5TQqQ7whMQJ6Jn/DN/KXuuYePkDpewRSNKnzokL0FAbAdgQnIM/FLCjDC1D3D6ZS7YqS1H44LmQDyE4EJyDOJi1ayBlNP4r838fO+AOQnAhOQR8xYTOGDB6x9bsn1zD2qMzCFDx6QGY3aWA0Au6UtMF122WV67LHHVF/PmiVApoo0NsoMhax9XovSsy7zmA4zjwnIZ2kLTBdddJGefPJJnXPOObrxxhv1+uuvK8YKuUBGiZ+/5Bw2TA5voY3VZLYu85j2c1sOyGeudJ1o6dKlWrp0qd577z09++yz+j//5//I6/Xqsssu06JFi3TCCSek61IAeuD1uns93lLfOUriHTWqx/Zut1NOJ3fsCypHKby//QW8obr9Kra5HgD2SVtg6jBr1izNmjVLP/rRj/TUU0/pX//1X/Xoo4/qlFNO0bXXXqtLL7003ZcEEKd1y+Yej7V8ttHadhQW9ti2cER52uvKRvFzvMIHD/BeOSCPpT0wRaNRvf7661q9erX+9Kc/adq0aVq0aJEOHDign/70p1q3bp3+3//7f+m+LIA4/l17ZZpml89b99ZY2zHDqaade7q0MRwOAtNR7hEjJIdDisWkaFSR+npp0ni7ywJgg7QFpk2bNumZZ57RmjVrFIvFdNlll2n16tWaPHmy1WbevHn6h3/4BwITMMhM05S6CUzRpiZr21la2m2b7oJWvjKcLrmGD1fk4EFJSnjCEEB+SVtgWrRokebMmaPly5fr/PPPl9vddW5EdXW15s+fn65LAugHMxZTtNlv7bt8pTZWkz3cFSMJTADSF5jWrl2rUaN6XwSvqKhI99xzT7ouCaAfYi0t7beWjnL6fDZWkz3cFSPVpg2SEt/DByC/pO0xmKuvvloNDQ1dPm9qatL555+frssAGKCIv/N2nKOoWIYr7VMYc5K7osLajrW2KnzkiI3VALBL2gJTTU1Nt+suhUIh1fEeJsB2XeYvoU+chUVylHSOxgX27rWxGgB2SflPzDfffNPa/stf/iJf3DB/NBrV22+/raqqqlQvAyBF0bgRJm7H9Y+7okLBo/O/Anu6PlkIIPelHJi+853vSJIMw9CyZcsST+5yqaqqSrfeemuqlwGQovgRJhcjTP3irhip4I7tkhhhAvJVyoFp06ZNkqS5c+dq1apVKi9n/RYgEyWOMA2zsZLsE/+KlGBtrWKBgCSnfQUBGHJpm8O0du1awhKQodqXFGi29p2l3JLrD1dZWeckedNU644d9hYEYMilNML0xBNP6Morr5TH49ETTzzRa9urr746lUsBSEG02d+5SKVhyFlCYOoPw+GQa0SF9V651i1bVDqR92MC+SSlwPTII49o/vz58ng8euSRR3psZxgGgQmwUfz8JUdxsQwnt5P6yz1ypBWYWj7fotJ5LMIL5JOUAtPatWu73QaQWZjwnbr4eUytW7fKjMVkONI2qwFAhhvU/9r379+vcDg8mJcA0AeJE74JTAPhHjHC2o42Nytct9/GagAMtbQFpn/7t3/Ts88+K6n95Z3XX3+9zjvvPJ199tn66KOP0nUZAAMQaSIwpcpR4JGzrMzab9u21cZqAAy1tAWm5557ThMnTpQkvf7669q4caP++7//W5dffrnuv//+dF0GwAAkjDBxS27A3CMrre22rQQmIJ+k7WVShw8fVmVl+y+TN954Q/Pnz9eMGTNUVlamK664Il2XAdBPZjTS/uLdowhMA+euGKnAls2SpAAjTEBeSdsI0/Dhw7V161ZFo1H9+c9/1llnnSWp/V1yhmGk6zIA+inq93fuGIacxSX2FZPl4id+h2r3JaxtBSC3pW2EadGiRbr55ptVUVGhWCyms88+W5L08ccfa9KkSem6DIB+Snjprs/Hk10pcPp8chYVKdraKklq275NJTO+YHNVAIZC2gLTTTfdpMmTJ2v//v2aN2+ePB6PJMnhcOjb3/52ui4DoJ8iPCGXNoZhyFNVpdbPP5ckBXfuIDABeSJtgUmSLrrooi6fMX8JsFfCCBPzl1LmjQtMgaMv5AWQ+9IamNatW6f169fr8OHDisViCcfuueeedF4KQB+xBlN6ecaMsbYDO3fINE3maQJ5IG2B6Wc/+5kefvhhfeELX9DIkSOTfwGAIRFt6pz0zSrfqfPGBaao36/I4UNyj6iwsSIAQyFtgem///u/dd9992nBggXpOiWAFMXCYcXaWq19bsmlzllUpIKRlQodqJMkBXbsIDABeSCtj8ucfPLJ6TwdgBTF346T0ylHUbF9xeSQwrgnf5nHBOSHtAWmf/zHf9RTTz2VrtMBSIP4NZicJT7m2qRJ0fHHW9uBnTtsrATAUEnbLbkNGzbo7bff1htvvKETTjhBLlfiqR944IF0XQpAH0WbjljbzF9Kn6Lj40aYdu6QGY3KcDptrAjAYEtbYCouLtYFF1yQrtMBSAOWFBgcheMnSA6HFIvJDIUUqt0nz9hxdpcFYBClLTCxbACQeRJuybGkQNo4PB55qqoU3LNHUvsoE4EJyG1pf0fCJ598ohdeeEGtR18d0NzcrFAolO7LAOiDCCNMg8Y7kYnfQD5J2wjTgQMH9N3vflebNm1SLBbTK6+8oqKiIt1///1yOp368Y9/nK5LAeiDWCgoMxiw9hlhSi/vhEk68qc3JbUvLQAgt6VthGnFihWqqqrSX//6V3m9XuvzefPm6a233krXZQD0UfyClYbLJUdhoY3V5J74Eabg3j2KMZIO5LS0Baa//vWv+t73vqfi4sR1XsaNG6f9+/en6zIA+ujYV6KwpEB6FYwZI6OgoH0nFlNwz257CwIwqNIWmCKRSLef19XVqaioKF2XAdBHPCE3uAynU97xE6x95jEBuS1tgWnOnDl6/PHHEz5rbW3Vv//7v+ucc85J12UA9FHChG/mLw0K74SJ1jaBCchtaZv0fdttt+n666/XpZdeqlAopH/5l3/Rzp075fP5dO+996brMgD6KOGWHCNMg8IzMS4wseI3kNPSFphGjRql5557Ti+88II2bdqk1tZWLVy4UJdeeqkKmWwKDCnTNBMCk4sRpkERP/E7XFenaHOznCUlNlYEYLCkLTD95S9/0auvvqqamhpJ0tixYzVu3DjCEmADMxiUGffUFiNMg8M9okKOkhLFmpslSYFdO1U8nZeQA7koLXOYfvSjH+m6667T+++/r+LiYhUVFendd9/VN7/5TdZfAmwQ/w45o6BAhsdjYzW5yzAMeSewgCWQD1IeYXrxxRf1xz/+UY8++qjOPPPMhGPr1q3TjTfeqLPPPlvz5s1L9VIA+ijCkgJDxjtxolo//Zsk5jEBuSzlEaZnnnlG3/nOd7qEJan9ybkbbrhBq1evTvUyAPohyhNyQ8YbP/F7+zaZpmljNQAGS8qBaePGjb0uG3Duuedqw4YNAzp3JBLRihUrNHv2bM2aNUu33367gsHggNqmelyS3njjDV1xxRX6u7/7O82ZM0e//vWvB9QvYLDFByYX85cGVfwtuWhTkyIN9TZWA2CwpByYGhsbNWLEiB6PjxgxQkeOHOnxeG8eeughrV+/XmvWrNErr7yibdu26b777htQ21SPv/XWW/rxj3+sH/zgB3rvvff08ssvs74UMhaLVg4dV2mpXHG/A3mvHJCbUg5M0WhULlfPU6GcTmePq4Ans2rVKi1ZskSVlZUqLy/XjTfeqNWrVysajfa7barHH3jgAS1dulRnnnmmXC6XSkpKNHny5AH1CxhMxy4pwC25wccClkDuS3nSt2ma+uEPf6iCjncqHSM0wBdSNjU1qba2VlOnTrU+mz59ulpaWlRTU6Pq6uo+ty0rK0vp+IgRI/TJJ5/onHPO0UUXXaSmpibNmDFDP/zhDzVu3LgB9S8Zt9upigpf0nZ9aZPL8rn/PfU9GGqTGfdHyrAxI+Tsz1NyDodcbqdMt0M+n0cayJycdJwjyXl8viHukyQZhrxel3w+r3y+zpeMh06epub33pUkxWp2D8nPZT7/7Ev0P5/7b1ffUx5huuKKK1RWVqaioqJu/5WVlWnhwoX9Pm9LS4skqTTudoLP50s41te2qR5vamqSaZp65ZVX9Otf/1qvvfaaKioq9M///M9M8ETGCR46ZG07Cwv7F5YwICWTT7C2m7dukxmL2VgNgMGQ8gjTPffck446uiguLpYk+f1+VVRUWNvxx/raNl3Hv/71r2vs2LGSpP/9v/+3zjzzTNXW1mrMmDFp7bskhcNRNTa29ni8I2EfPOhP+7WzQT73v7e+e71utdQesPYdvlL5/d0/KNEjh0NF4ajC4Vj71w5whCnlc/Rwno6RpX71K131GIaMQEQOf0CBQNj6OFY6UjIMyTQVbWtTzSefyzMIvxek/P7Zl+h/Pve/L30vKyuS2+0clOun7eW76VZaWqrRo0dr06ZN1mcbN25UcXGxqqqq+tU21eM+n6/LNYFMFTp82Np2lg6zsZL84fB6VTCm83cE85iA3JOxgUmSrrzySj388MOqq6tTfX29Vq5cqUWLFsnp7Joek7VN9fjXvvY1/fa3v1Vtba2CwaAeeOABTZ8+fVBGl4BUhONuybmGMeF7qCSsx7STwATkmrS9S24wLFmyRI2NjVqwYIFisZjmzZunZcuWSZKWL18uSbrrrruStk3H8W9961s6cuSIrrjiCpmmqS9+8YtauXLlUHwbgH5hhMke3omT1PTWnyWxtACQiwyTWcsZiTlMvcvn/vfW9wKn9Ol137D2yy9f1P+FKx0OVZ46Q6GGRjVs2zXgOUwpn6OH8wx0DlNa6jEMlU4Yp6LJUxLmMElSYPcu7b7rjvYdp1MnrHxIDrd7YNfpRT7/7Ev0P5/7zxwmAGkTqqvr3DEMOUtK7Csmz3jGVMnoCEjRqIJ79thbEIC0IjABOSRYW2ttO30+GQ7+Ex8qhsslT/V4a595TEBu4bcpkEOCtfusbeYvDT3vxM73yvGkHJBbCExADokfYXIRmIYcgQnIXQQmIIck3JLjpbtDLj4whffvV7S1pZfWALIJgQnIEaZpJgamYYwwDTV3RYUccW8iCOzcaV8xANKKwATkiGizX9G49yxyS27oGYbBbTkgRxGYgBwR3t+5pIBRUCCDl+7agsAE5CYCE5AjQnXx85eGyTAMG6vJX94Jca9I2bFdrA0M5IaMfjUKgL4L7d9vbfd7dW/0jWGocER5rysJO6dOVsfiDtEjR+Rs9atg+PBu2x67WjiAzEVgAnJEaD8TvodK86ZNikZjPR53DRumyJEjkqTGt/6skmnTurQpmjxl0OoDkH4EJiBHhONGmFi0cvD5d+3t8Xabs+w4KzA1bdykWGHnK2oMw5Bv/NghqRFA+jCHCcgBZjSq0MED1j5PyA0+0zTbX+LbzT/38BFWu/ChgwnHmNMEZCcCE5ADwocOStGote8s9dlYDVwjOgNTpP6wzFjPt+8AZAcCE5ADEiZ8l5XJcHK33U6u8uHS0acUzXBY0aYmmysCkCoCE5AD4id89/REFoaOw+2Wc1iZtR8+fNDGagCkA4EJyAHhus5FK91xt4Ngn/j/HSKHDtlYCYB0IDABOYARpsyTOPGbwARkOwITkANCdZ1zmNwEpoyQMPG7oV5mNGJjNQBSRWACsly0rU3Ro2v+SIwwZQpX2XGS8+iK4KapSH29vQUBSAmBCchy4bjbcQ6PR04fSwpkAsPhkLu8M7xyWw7IbgQmIMsF9+2ztj1jxvDS3QwSf1sufJjABGQzAhOQ5UK1cYGpqsrGSnCs+InfPCkHZDcCE5Dl4gOTd8wYGyvBsdwjKqztqL9JsWDQxmoApILABGS50D5GmDKVo6REhsdj7XNbDsheBCYgi8VCofb3yB3lrRprYzU4lmEY3JYDcgSBCchi4br9kmlKkgyXSwUVFUm+AkONid9AbiAwAVks/gk5d+UoGR3r/iBjxM9jCh86KPNowAWQXQhMQBYL1dZY2x4mfGek+FtyZiCgWHOzjdUAGCgCE5DF4id8F4xhwncmcni9cvpKrf3wwQM2VgNgoAhMQBYL1ca9dHc0I0yZyh03t4zABGQnAhOQpcxIRKEDddY+gSlzuStGWtsEJiA7EZiALBU6UCdFo+07DocKKivtLQg9ig9MkYYGxUIhG6sBMBAEJiBLxc9fco8cKcPlsrEa9MY5bJgMt7t9xzQVqKnp/QsAZBwCE5ClgjV7rW0PC1ZmNMPhSFheILB3by+tAWQiAhOQpUJxgYkn5DKfK27id2DPHhsrATAQBCYgSyWMMI1lhCnTxc9jCuzdKzMWs7EaAP1FYAKyUDQYVPhA59NW3JLLfPG35GKBgIJxS0IAyHwEJiALte3Z2/kOObdb7pE8IZfpHAUFcpYdZ+23bv3cxmoA9BeBCchCrbt3W9sFo8fIcPCfcjaIX8CyZQuBCcgm/JYFslDLrs7AxO247BE/j6n18y02VgKgvwhMQBZqjQtMBUz4zhrxgSm4b5+ivIgXyBoEJiALtSaMMLGkQLZw+nwyPB5rP7Bju43VAOgPAhOQZcJ+v0L19dZ+QdU4G6tBfxiGkTDK1LaNeUxAtiAwAVkmfsK3o6hIrrIyG6tBfyUEpq1bbawEQH8QmIAs07qrc5VoT9VYGYZhYzXoL/fIuAUsd2yX2fECZQAZjcAEZJmWnTutbSZ8Zx/38BHS0WUgzGAwYcV2AJmLwARkmZbtO61tz7hq+wrBgBgulzyjRln7bVtYXgDIBgQmIIuY0ahad+2y9r0EpqxUOH68td32+WYbKwHQVwQmIIuE6uoUC4XadwxDBSxamZUKqzuDbtuWzTKPvuYGQOYiMAFZJLgn/pUoo+UoKLCxGgyUt7paOjpZP+r3K7yfF/ECmY7ABGSR+MDE/KXs5SwslHdc5/pZrcxjAjIegQnIIgSm3FE8Zaq13baFeUxApiMwAVnCNE0Fd3dO+CYwZbfiqYmBiXlMQGYjMAFZInrkiKJ+v7VPYMpuxVOmWNuRhnpFDh2ysRoAyRCYgCyRMOG7vFyu0lIbq0Gq3GVlcld2rsfUunmTjdUASCajA1MkEtGKFSs0e/ZszZo1S7fffruCweCA2qZ6vEMgENAFF1ygmTNnpr/DQC/iA1PxxAm21YH0KYqbx9S6+TMbKwGQTEYHpoceekjr16/XmjVr9Morr2jbtm267777BtQ21eMdHnjgAY0ZMyb9nQWSCOzaaW0TmHJD0bSTrO3WzzYyjwnIYBkdmFatWqUlS5aosrJS5eXluvHGG7V69WpFu3lZZbK2qR6XpE8//VRvvfWWbrjhhqH5BgBx4gNTyQnH21cI0qYwbuJ3tLFR4br9NlYDoDcuuwvoSVNTk2prazU17hfK9OnT1dLSopqaGlXHrZSbrG1ZWVlKx6urqxWJRPTjH/9Yy5cvVywWG+TeS263UxUVvqTt+tIml+VL/8NNTQmTgktOOEGeHvoe87pk+jzSQEcrHA656U/YXAAAIABJREFU3E6Zbod8Az1POs6R5Dw+nyej6ukzw5DX65LP55XPV6X9E8ardWf704+OPdtVccrkPp0mX372e0L/87f/dvU9Y0eYWlpaJEmlcRNbfT5fwrG+tk31uCQ98sgjmjZtmk477bRUuwb0W/PWbda2e9gwFYwYbmM1SKdhp5xibR/52yc2VgKgNxk7wlRcXCxJ8vv9qqiosLbjj/W1barHd+3apd/97nd65plnBqGn3QuHo2psbO3xeEfCPnjQ32ObXJZv/T/88UZru+SE42UYRrd993rdCgQi8vuDKY2iFIWjCodjAz9POs7Rw3k6Rpb8/u4fABnqevrNMGQEInL4AwoEwjImnGAdavjbJzpQd0SGo+e/ZfPtZ/9Y9D9/+9+XvpeVFcntdg7K9TN2hKm0tFSjR4/Wpk2dj9pu3LhRxcXFqqqq6lfbVI+///77OnTokObNm6fTTz9dS5cuVWtrq04//XS9++67g/hdANoxfyl3FU6eIh0NSLGWFgX37rG5IgDdydgRJkm68sor9fDDD+vUU0+V2+3WypUrtWjRIjmdXdNjsrapHL/44ot11llnWdf68MMPddttt+m5555TeXn50HwzkNeCO3da2wSm3OIsLJR3wkQFtrffdm3duEHe6vE2VwXgWBkdmJYsWaLGxkYtWLBAsVhM8+bN07JlyyRJy5cvlyTdddddSdumerywsFCFhYVW2/LychmGoVGjOhedAwZL5EijIg311n7x8QSmXFN00klWYGr59BOVXzTf5ooAHMswWfgjIzGHqXf51P/mv32kfT//mSTJWVamMx57RFL3ffd63WrdsllNO/ekNE+n8tQZCjU0qmHbrgHPYUr5HD2cZ6BzmAarnn4zDJVOGKeiyVMUCIQlSW2ff649997dftzp1AkP/LscXm+3X55PP/vdof/523/mMAHoVfztOO+EifYVgkHjnTRJjqKi9p1oVK2bWPUbyDQEJiDDBXbusLa94yfYVwgGjeF0quik6dZ+y6csLwBkGgITkMFM01Tb9s41mLwTJ9lYDQZT8cmd6zG1fPo3XpMCZBgCE5DBwnV1ijU3W/veSQSmXBUfmCKHDvGaFCDDZPRTckC+8Hrd3X7eurvzdpynqkrF5WW9fo3b7ZTTyd9B2chVdpwKxo5T6Og6TC2f/E0Fo0bbXBWADgQmIEO0btnc5bOm99+ztj0jR6p1y2bFvO3/2QYCkS7tC0ewLlg2Kz75lM7A9LePddwF82yuCEAHAhOQQfy79ibMXWndvt3aNr1Fatq5p/3Fuur6WL3hcBCYslzJF2aq4aUXJEmtmzcp2tIi5zGvggJgD8bugQximmb72j6mqVgwqEhDg3XMXVFhHevuH5OEs5/3+OPl7HgJeCymlr99ZG9BACwEJiBDRQ4fsraNggI5S4fZWA2GguFwqOTvZlr7zR9+YGM1AOIRmIAMFT540Np2j6iQYRg2VoOhUvx3X7S2Wz79RLFQyMZqAHQgMAEZKnzwgLXtrqiwsRIMpaJpJ8nwtL8WxQyF1Lpxg80VAZAITEBGMmOxxMA0YqSN1WAoOdxuFZ8yw9pv/uB9G6sB0IHABGSgSEODzHD7i1llGIww5ZmSL3belmv+8H3FwtyWA+xGYAIyUPwqz67hI2S4u1/YErmpZMbfySgokCTF2trU8re/2VwRAAITkIFCcYGpoLLSxkpgB4fXq5KZnaNM/r++Y2M1ACQCE5BxTNNU+EDc/KXKUTZWA7v4Tj/T2m75+CNFW1ttrAYAgQnIMNHGBpmho6t4G4bcFUz4zkfFJ02Xs8QnSTIjETV/8F6SrwAwmAhMQIYJ1dVZ267ycjmOzmVBfjFcLpWcdpq13/TOX2ysBgCBCcgw8RO+uR2X30rjbsu1bfosYW4bgKFFYAIyiGmaiRO+RxKY8pn3+BNUMKbK2j/ypzfsKwbIcwQmIINE6utlBuPmL1UyfymfGYahYed92do/su4tXpUC2ITABGSQUG2Nte0aMUKOAo+N1SATlJ5xVueaTM3NOvQ2SwwAdiAwARkktG+ftV0weoyNlSBTOIuK5Jt9hrW//8WXbKwGyF8EJiBDxEIhhQ90PiHnGV3VS2vkk7K423L+TZvVtGmzjdUA+YnABGSItl27pFhMkmS43XKNGGFzRcgU3gkT5T3hRGu/ZvUzNlYD5CcCE5AhWrdvt7bdo0bLcPCfJzqVX3yJtV2//l0F99X00hpAuvEbGcgQbXGBiflLOFbxjC+ooGqstd/w0gv/f3t3Hh9Vee8P/HNmTyYz2RNCgICRhMUACTvqT1kk4rXllnItFG29glYELV7FIqJYgYq1ra2gglvZFRcsQqnKIkrYEQQ0BJAtIYSQfbbMfn5/JDkkQDJJJsmZZD7v12teOc9yznyfM5Pw5SzPkTEaouDDhIkoADiLi+EsKpLKms5MmKguQRAQNe4eqWzav6/OrPBE1LqYMBEFANORw9Ky0mCEymCUMRoKVIbBQ6GtmZvL40HxZ5/KGxBREGHCRBQATIevJkzarl1ljIRanSAgJCYKarUSOp26Sa8QvQ7dfj1Z2pTl0AF483NlHAxR8FDJHQBRsPNUVsKanS2VNV26yRgNtRVLTg48Hm+T19NGR0KX0An2gqpH6BSs/xCdn5wNQRBaOkQiqoUJE5HMbD8eh+jxAAAErRbq2FiZI6K2Yr5wEaIoNmkdg0GLyEEDUbDp3wAAa3Y2LEcOw5AxsDVCJKJqPCVHJDPL0e+lZW1iF04nEEREUQSa8Qrpkgh1rTspiz5cC2/NMwiJqFXwLzORjESPB9ZjR6WypitPx5FvgiDAMGQoUJ1cu0tLUbJpo8xREXVsTJiIZFR5+hS8VmtVQamEpjMfh0KNowqPQOSIEVK5bOuXcFzMkzEioo6NCRORjMwH90vLoT16QKFWyxgNtTeRt99+9Zo3jweX338Xotstb1BEHRQTJiKZiB4PLN99J5XD+vaVMRpqdwQB+oR4JE2bJlU5ci+g4sstTZ6uoOZFRPXjXXJEMrHlnIDHYgYACCoV9KmpsF4u8rEWUV1KnRbGjAxpLq8rG/8FTXQUdE2cLT40JbU1wiPqMJgwEcnEfPCAtGzo1w9KnU7GaKg90/bqC8WpU/BaLIDXi4JPPkHUf/0cglLpc11BEGBI6uKzH1Gw4yk5IhmIbjcsh6+ejgsfNkzGaKi9E1QqGIffKpU95eWwfn+4UVMUNHUeKKJgxYSJSAbW7B/gtVXdHSeo1TCmZ8gcEbV3mk4JCEntLZVt2T/CVXRFxoiIOhYmTEQyMO3ZLS3r+/WHMiRExmioowhLz4DSYKgqiCJMe7J41xxRC2HCRNTGPBYLrN8fkcq1T6UQ+UNQq2EccbtU9phMsBw90sAaRNRYTJiI2pj54AHpf/1KgxH6W9Jkjog6EnVcHEL6XJ2iojL7R7iu8NQckb+YMBG1MdOeLGnZMGw4BBVvVqWWFdY/HUqjUSrz1ByR/5gwEbUhx6V82M+dlcrhI26TMRrqqASVCsYRtwGCAADwmE2wfH9Y5qiI2jcmTERtyJS1S1rWdu0GbdeuMkZDHZk6Ng6hvftI5coT2XBeKZQxIqL2jQkTURvxOp2o2H01YTLednsDvYn8p7/m1Jx5726IHo+MERG1X0yYiNqI5buD8Fqr517SaHh3HLU66dRcNY/JBNuJbBkjImq/mDARtZHynV9Ly4ahw6AMDZUxGgoW6tg4hKT0ksrWY0fhqU7ciajxmDARtQFHXh7sZ36SyhF3jJIxGgo2+gHpELTaqoLHDcuhAw2vQETXYcJE1AbKd26XlrXde0DXvbt8wVDQUWi1CMsYJJUduRfguJQvY0RE7Q8TJqJW5rFYYNq7RypH3DlSxmgoWOmSb4YqNlYqWw7s5wXgRE3AhImolVXs+gai0wkAUIYZYBg6TOaIKBgJggDDkGF15mayZf8oc1RE7QenGCbyk06nrrdNdLtR8fXV03HRY8Yg1KC/rp9arYRSyf+/UOtSR0UjJKUXKk+eAABYjx+FLjlZ5qiI2gcmTEQtwHbq5A3rzT/+CFdpaVVBoUBoj+437BsSE9WK0RFdpR8wAPYL5yDa7YDHA8vh7xDZt7fcYREFPCZMRC3EfOEiRFGUyqIoouybb6SytnsP2ErKgZLyOusJCgUTJmozCo0WYQMyYN5XdV2d49xZ2C9eRGhKqsyREQW2gD4H4Ha7sXDhQgwZMgSDBg3C3Llz4XA4mtXXn3an04l58+Zh9OjRSE9PR2ZmJlavXt26g6d2RxRFoNbLVXgZ7uJiqT20V+867TWv2kkWUVvQJd8MVeTVJL3oyy8her0yRkQU+AI6YVq2bBn279+PTZs24auvvsKZM2fw6quvNquvP+1utxsxMTF4//338d133+Hvf/873nrrLWzZsqV1dwC1a7Yff5CW1Z0SoI6OkTEaoqsEhQJhg4dIZUd+Psr37pUxIqLAF9AJ0yeffIJHH30U8fHxiIqKwsyZM7FhwwZ4bnArrK++/rSHhoZi1qxZSEpKgkKhQO/evTFq1CgcPsynf9ONucvK4My/KJVD+94iYzRE19PEd4K2W5JUvvzhB/DWcwSfiAL4GiaTyYSCggL06nV1Sv++ffvCarUiPz8f3bp1a3TfiIgIv9prvxcAuFwuHDp0CFOnTm2NoQOoumsqNtbgs19j+nRkgTJ+r04F0aCtOs0GoPDACalNEx2N6JQeEKpv576OQgGVWglRrYCh1jZ8MRi0LbKdloqnrWO5bvwyx9PWsRgMWr+3o7t9BHI/yAO8XrjKyuDYtR3dJv+qWfG0tUD53ZdLMI9frrEH7BEma/Wzjoy1nrRtMBjqtDW2r7/t11qwYAH0ej3Gjx/fnKFRB+c2W2A5XesxKOn960+WiGSkDjciYkA/qZy/4V9wFBU3sAZR8ArYI0x6fdVcNWazGbHVs9OazeY6bY3t6297bS+//DKOHDmClStXQqPRtNRwr+NyeVBebqu3vSbDLioyt1oMgSyQxq/TqWG3u2E2OwBRhPnQ90D1BbQKvR5ifJeqtvooFAh1eeByeaVtNKTmyMp122zidloqnlbbRj3bqXf8MsXT1tuoPf6WGJMqpS+UJ0/DY7XC63Ti5DsrkPDw75q1rbYQSL/7cgjm8Tdm7BERoVCrla3y/gF7hMloNCIhIQE5OTlSXXZ2NvR6PRITE5vU19/2GosWLcKePXuwcuVKREXxNnC6ntfhgP301XmWQnv3haAI2F8zIig0GkSPuvowaPP+vais9aBoIqoS0H/JJ06ciOXLl6OwsBClpaVYunQpJkyYAKXy+uzRV19/2xcuXIi9e/cyWaIGVZ46CdHtBgAIGg10N/eUOSIi3wz9+0OXdPUC8KL16zjNANE1AvaUHAA8+uijKC8vx7333guv14vMzEw8/fTTAIAXXngBAPDSSy/57Otve35+PlavXg2NRoPRo0dL6wwcOBDvvvtuq+8Hah9EjxuVOdlSOSS1FxTq+h+bQhQoBIUCne9/AGcXLQQA2M+ehfnAPhiHjZA5MqLAEdAJk0qlwrx58zBv3rzr2moSpcb09bc9MTERJ0/e+NEXRDXsZ87Aa7dXFRQKhKbycRPUfoT17o2wgYNg+e4QAKD4048Rlj4QCm0T7kYk6sAC+pQcUXsher2wZV+dqDLk5p5QhITIGBFR08VMvA+Cqur/0e6yMpR+wcl5iWowYSJqAdZTp+AxmaRySO++MkZD1Dya2DhE3JUplcu+/A9cpSUyRkQUOJgwEflJFEWU7d4tlbXdkqCqNacXUXsSdc+9UFZ/f0WnE1c+WMvnHRKBCROR32ynTsGRny+VQ/umyRgNkX+UISGImTBRKluPHIblu4MyRkQUGJgwEfnpyubN0rI6vhPUMXzILrVvxltvR0ivqzctXFm7Bh6LRcaIiOTHhInID45L+TAfufoQZj5klzoCQRAQ/5v/hVD9NAOP2YTCNSt5ao6CGhMmIj+UffmFtKyMiICmc2IDvYnaD01cHGL+e4JUthw6CNOub2WMiEheTJiImslVVgbTvj1SObRvGh+ySx1KxJixCEntJZWvfLi2zvV6RMGECRNRM5Vv+wrweAAAKqMRuh43yRwRUcsSFAokPPw7KMOqHnoqOp249ObrvJ6JghITJqJm8NhsqPjma6kcMWwYH7JLHZIqIhKdpj4slV2Fhbj05hJ4XS4ZoyJqe/wLT9QMFd/slB6DogwNhTE9XeaIiFqPPq0fomtdz1R56iQK338HYvURVqJgwISJqIm8LhfKtn0llaPH3MXnbVGHF/VfP4NxxK1S2XzwAAqWvwnR7ZYxKqK2w4SJqInM+/fCU1EOABBUKkSPHStzREStr2aqgdpTZ1gOf4f8f7wGj9ksY2REbYMJE1ETiF4vyr74j1Q2jrgN6ogIGSMiajuCSoXOM5+Avl9/qc524kdcWDAflWd+kjEyotbHhImoCazHjsJ5uaCqIAiIHHu3vAERtTGFWoPOjz0Ow+AhUp27tBR5ixehcM0q3kFHHZZK7gCI2pPSL7ZIy2HpGdB06iRjNETyEFQqdHpkOrTde6D4048BrxcQRVTs3AHzgX2IHjUKMWMzoY6KavZ72O28C48CCxMmokaqPH0a9p9OS+XIu++RMRoieQmCgKjMcQi5KRmXV74P1+XLAACvzYaizZtR9O9/I6R7d4T17Qt9z55QGQyN3nZoSmprhU3UbEyYiBqp9MurR5dCUlIRclOyjNEQtRBBQEhMFNRqZbNW16X1RfjiV1D8xX9wZeNGeCsrqxpEEZXnzqHy3DkUAVBFRkLTORGaxC5Qx8ZBUF7/foIgwJDUxY/BELUeJkxEjeAsuATr90ekcmTmOBmjIWp5lpwceDzeZq8flpKCqBfno2jHDpRk7YHXWvdaJndZGdxlZbD9+AMElQrqTgnQJiZCk5AIZfXRJz7alwIZEyaiRiit9ZBdTefO0Kf1kzEaotZhvnARoti8tEVQKBCXkYaoESOAuM5wXSmE49w5OPLz4LVa6/QV3W44L+bBeTEPAKCKikZIz57Q9uBRWwpcTJiIfHCXl8Fc6yG7kZnj+BgU6pBEUQSamTDVTrQEQYAmLh6auHiEiUPhMZngvJRf9Sq8LD2DsYa7tATm/SWwHD4Mz/Bh0HROBFScDJYCCxMmIh/Ktn4lzWasjIiAcehwmSMiaj8EQYAqPByq8HCE9u5TdXTpSiGc+VUJlMdUIfUVXU6UffstTIcOIfoXExF+x538zwkFDCZMRA3wmM0o37lDKkfelQlBxV8bouYSVCpoOydC2zkRQNW1TZU/nYb9zGmI1Q/09dhsuLJ2FSp270LCtN9x+g4KCEzdiRpQtvVLiA4HAEARFoaIO0bKHBFRx6KKjIRh8BBET5gI/YD0Os9ldJw/hwsLXoRp/14ZIySqwoSJqB4eqxXlO7ZJ5ci7MqHQ6WSMiKjjUmi00PcbgG6PPYaIESOketFhx+V3lqNo/QcQvc2/i4/IXzy3QFSPsm1fwWu3AwAUoaGIGDVG5oiIOjhBgKFHEqKHDUXx4CG4+M7b8NhsAKqO9nrKSxE9+0kotVrodOpGbZIzhlNLYcJEdAMemw3l27dK5cgxY6EMCZExIqLgYcnJgTrciC7TpqHgo4/grJ5F3HTwII7/YS66/WYKXKLviTY5Yzi1JCZMRDdQvmMbvNX/s1WEhCBi9F0yR0QUXGrmhDKOHAPTtzvhzL8IALCeO49zb7+HsDvHQKG+8VEmzhhOrYHXMBFdw2uvRNnWL6VyxKgxUOr1MkZEFHxq5oRSqFQIv3MUdLUeRWQvuIyK7Vshul1V80Zd82ru5JtEDWHCRHSN8q+/lmYmFrRaRN6VKXNERMFNUChgGH4rdMk9pTrXlUKYdn3LC8GpzTBhIqrFY7PVechuxMjRUIaFyRgREQE1SdMIGFJTpDpHXi7MB/bxiBK1CSZMRLWUfbEFXkvVQ0MFrQ6RY++WOSIiqiEIAmLv/H8ITeom1dlPn4L12PcyRkXBggkTUTV3eRnKtn0llaMy74bKaJQxIiK6lqBUIn7sGKhiYqU627GjsJ3MkTEqCgZMmIiqlXy+EaLTCQBQGoyIHMtrl4gCkUKtRsSo0VCGh0t1loP74cjLlTEq6uiYMBGh6lqIil3fSOXon/0cCh3nXSIKVAqtDhGjx0IRGlpVIYqo2PUNXMVF8gZGHRYTJgpaOp0aOp0aWq0KxR+urbolGYCmUwLixt4ltft6qdVKKJX8VSJqa0q9HhGj7oJQMx+Tx4PyHdvhMZvlDYw6JE5cSUHNduokzMePw3rypFQXPWok7GfPNHobITFRrREaETWCKjIS4XeMQvmOrYDXC9FhR/n2r2BM7i53aNTBMGGioOax21H0xdVJKjVdu8Gj0sJ0Pq9R6wsKBRMmIplpEhJgGH4rzLt3AQA8JhMK1q+Hvk9fAIK8wVGHwfMIFNRKtm6Ft7LqEShQKGAYOPiGMwfX9+L8L0SBIeSmZOj7p0tle14ecpcugejxyBgVdSRMmChomY8fh+nIEams7zcASoNBxoiIyB+haf2gu/nqbOCmw4dRuPJ9zgZOLYIJEwUlj82Gi++9K5VVUVEI7XuLjBERkb8EQYBh6HBoul6d2NK0ZzeurFvDo8HkNyZMFHREUcSV1SvgKi6uqhAEGIbfCkHBXwei9k5QKBB++x3QJSVJdRU7d+DK2tVMmsgv/BeCgo5p17cwHzwglfX9BkAdFS1jRETUkgSVCp0nTULozTdLdRU7d6Bwxfu8pomajQkTBRV77gVc+XCtVA5JSkJoWj8ZIyKi1qDQatHjmT9Ad9NNUp1p9y5ceuN1eB0OGSOj9ooJEwUNd3kZLi35e63HnxgQP2ECT8URdVDK0FAkznoaISmpUp312FHkvfInuEqKZYyM2iP+S0FBwetwIH/p63CXlVVVKBTo9tgMqHhXHFGHVpU0PQV9eoZU58i9gAsLXoT1h2MyRkbtDRMm6vC8LicuLX0djvPnpLq4Sb+GIS1NxqiIqK0oNBp0fnQGIkbfJdV5LRbk//1vKFy9Al67XcboqL1gwkQdmuh2o+CtN2A78aNUFz5yNCJGjZExKiJqa4JSibjJUxD/v9MgqK4+5KLim50499wcVOzO4nxN1CAmTNRheWw25P/jb7AeOyrVGYYMQ9zkKTJGRURyCr/1NnSbNx/arl2lOk9FOQr/+S4uvPh8VeLkdssYIQUqJkzUIblKS5D355dhO5Et1YUNHIROUx/mRd5EQU7bpSu6PTcfUT8bX+dok/NSPgr/+S7OPD0LhWtWwXYiG16XU8ZIKZDw4bvU4ViPH0PBe2/Da7FIdYahw9Hpf6dCUCpljIyI2oQgICQmCmp1Q7/vanT51X2IGzUSBR9+gIr9+6UWr8WCip07ULFzBwS1GiE9ekDduQs0nRKgioyA0mCEQqOFoFFDodZA0KgBhQKCoKj6qaj1U6mEIPABwB0BEybqMLz2ShRv+BTlO7bVqY+8+x7ETJjII0tEQcaSkwOPx/d1SbGZmQjPyED5vn0wHztWZ3JL0eWC7dQp4NSpZsUgqFRQ6vVQ6vUQQkKhMoZDFRMDdUwM1LGxUMfEQRMXV+dIFwUmfkLU7oleL8yHDqD444/gLiuV6gWNBnFTfoPwW2+TMToikpP5wsVGPxJFlzYAmtQ+cORegOPCebgKL/t9PZPodsNdUQF3RUX9nRQKqGNjoemUUPVKSJCWlWFhfr0/tRwmTNTu6HRqAIDX7Yb9++9w5fONsOfm1umjTUxE0szHoat1Yee11GollEoedSLqyERRBJrwDDmFWo2Q5JsRknwzRFGEISYCltOnYT59Fh6LGR6bDaLDAdHjhuj2AN4WeNSK1wtXYSFchYWwHv2+TpPSYJCSqNAuXaBMTkJIYiK0oUa/j5rb7S6/1g82TJioXRFFEZUXzuPSV1+g/PD3cJvNdTsolYi67TZE3norvJU22E6drHdbITFRrRwtEbVnglIJ/U09oI6MBKLjb5h4iaIIeDxXE7Pqlyh6Aa8I0e1GSFQ41NHRsJeZ4C4vg6u4CK6i4qqfJcVAA9MZeMxmVJrNqDx9ChUACmrFpo6Ohjo6Gprqn+rISKijoqpO//m4biq01uzn1DhMmCigeR0OOC/lw5F/EZWnT8N2Ihvu0pIb9tUmdYd+QAZU4eEwXyy4YZ8agkLBhImI/CYIAqBSod70RBAQ0q0rQlNSobnBER3R7Yar6AqclwvgLCio+lm97K2srPd9RY8HzitX4LxyBdZr31KlgtJghNJohNJgkJZV4RFQhoTAkNSl2eMNZkyYqM3UnEqrzet2w11eDldZGVwlJXCVlsBZXAJXSQns+RfhLCxs+HC6QgFtUneE9ukLdVR0VV0jDr839poGIiK/+LxjT42QsCSgR1KdWlEU4TaZ4Lh0qepVcAnOywWovHABrrLyBt9SdLvhLiutc02nFI5Wi4r4eIQm3wxlXDw0CZ2hSegMVVQU7+bzIaATJrfbjcWLF+Pzzz+H1+vF2LFjMX/+fGi12ib3be12qku60LG8DO7ycngqygGLGZW5F+Axm+E2m+G2WOC12Zq1/ZCuXRDarSuEhG5QhIS0cPRERC2rsXfsXUuhVCCka5eqV0wURIsJ1vMXUJ5fBI+pAp6KCrhNJnjMJnjMZohOR4PbEx0O2HNzr7vuU9Dqqi42T0iANqFz9XJnqGPjOB1LtYBOmJYtW4b9+/dj06ZNUKvVmD59Ol599VXMmzevyX1bu70jE0URotsFr90Or8UCj9UKj8UCj9UCb/Vy3eSoAh6L2feGG0uphCoiEqrIKGg6d0bnu0ZCpRRQmX8JZhOfAUVE7UNT7ti7Vu3LCBRqNdRRUVBHXX9ZgdfhgMdslhIoj9kEt9kET0UFRGf9k3CKDjsc58/Bcf4c6vz1Viqhia86EqWOjoEyPByqiIiq03sGAxQ7yedlAAARpElEQVS6ECh0Oih0ug6fWAV0wvTJJ59g9uzZiI+PBwDMnDkTv//97/Hss89Cec0H46tva7cHsvJvd8J69PuquUW83qrnJXm9VRcmer2A6IXoFavrvBBdbnidTohOJ7yuqp9NucukOQSNBkq9Hgp9WPVPPZQGI1SRkVCGGaS7QQSFAurwcIgWEyAIVa/mvF+t9QRBQHNH1xLbafI2avpfM/Z2PaambKee8csWT1tvo3r9QBpTS22nUdtoxOcfqGNqMQ387atJXtSxsXXqRVGEaLfDY6qASinA63ajMi8fzsuX4C4rq/+9PB44L12C89Il32FpNFCEhEChrU6eFAoISmWdZemnoICgEKDpnIjo8f8NhVrTpF0gB0EM0Is5TCYTBg8ejC1btiA5ORkAUFpaiuHDh2Pr1q3o1q1bo/tGRES0anvtWAKNx+FAZd5F2d5fUCohqJTVvzQqACIEhRKCsvqXRqmEoFA06Y+KoFTWmVjOn9gCZTuBFEtLbSeQYgm07QRSLIG2nUCKpaW2E0ix1FDWupRB9HrhdTrhdbrgdVX/dDqr5qBqgxRBGxsDdXh4q7+PvwL2CJPVWnXdv9FolOoMBkOdtsb2VavVrdoeyJRaLcJuTpY7DCIiClCCQgGlTgelTid3KAEtYGft0+v1AABzrXl2apZr2hrbt7XbiYiIqGML2ITJaDQiISEBOTk5Ul12djb0ej0SExOb1Le124mIiKhjC9iECQAmTpyI5cuXo7CwEKWlpVi6dCkmTJhww4usffVt7XYiIiLquAL2GiYAePTRR1FeXo57770XXq8XmZmZePrppwEAL7zwAgDgpZde8tm3LdqJiIio4wrYu+SIiIiIAkVAn5IjIiIiCgRMmIiIiIh8YMJERERE5AMTJiIiIiIfmDARERER+cCEiYiIiMgHJkxEREREPjBhIiIiIvKBCRMRERGRD0yYiIiIiHxgwkRERETkAxMmIiIiIh+YMBERERH5wISJiIiIyAcmTEREREQ+MGEKQC+88ALGjRuH3r17Y8mSJde1p6amon///khPT0d6ejpGjRpVp/3s2bOYMmUK+vfvj9GjR+Pzzz9vUrvcfI3f3/EF+vhr6+ifdVO53W4sXLgQQ4YMwaBBgzB37lw4HA65w2oRc+bMwS233CJ91unp6fj222+ldl9jb2/7ZsuWLZg8efINv9f+jrU97IuGxt/RvwtOpxPz5s3D6NGjkZ6ejszMTKxevVpqD9jPX6SAs2bNGjErK0t88MEHxddff/269pSUFPHYsWM3XNflcoljx44V//rXv4p2u13MysoS+/fvL/X31R4IGhq/v+NrD+OvraN/1k21ZMkS8d577xUvX74slpSUiPfdd5+4YMECucNqEX/4wx/EP/7xj/W2+xp7e9s3WVlZ4ubNm8UVK1aII0eOrNPm71jbw75oaPwd/btgtVrF1157TTx//rzo8XjE7Oxscfjw4eK///1vURQD9/NnwhTApk+f3uSEac+ePWJGRobocDikuieffFJ88cUXG9UeSG40fn/H157GL4rB81k31h133CFu3rxZKn/77bdienq66Ha7ZYyqZfj6R9LX2Nvrvtm6det1CYO/Y21P++JG4w/G78Jzzz0nJTWB+vnzlFw7NX36dAwbNgz3338/9u/fL9WfPHkSycnJ0Gg0Ul2fPn1w8uTJRrUHOn/H1x7HH6yf9bVMJhMKCgrQq1cvqa5v376wWq3Iz8+XMbKWs2nTJgwZMgTjxo3DW2+9BbfbDcD32DvSvvF3rB1lXwTTd8HlcuHQoUNITU0N6M9f5dfa1CRPPvkktmzZUm/7qlWrMHToUJ/bWblyJTIyMuDxeLBhwwY8/PDD+PTTT9GzZ09YrVYYDIY6/Y1GI6xWKwD4bG9NLTF+f8cn5/hra+y+aK+fdWuoidtoNEp1NeNrr2Oq7YEHHsDs2bMRGRmJH3/8EU899RQcDgdmzZrlc+xqtbrB9vbE37F2hH0RbN+FBQsWQK/XY/z48SgpKQEQmJ8/E6Y2tGDBAjz//PP1tl/7j1t9hg0bJi1PmTIF27dvx7Zt29CzZ0/o9XpYLJY6/U0mE/R6PQD4bG9NLTF+f8cn5/hra+y+aK+fdWuoidtsNiM2NlZart3WnvXt21daTktLw+OPP44lS5Zg1qxZPsfekfaNv2PtCPsimL4LL7/8Mo4cOYKVK1dCo9EE9OfPU3JtKCwsDFFRUfW+ajLjphIEAaIoAqi6q+qnn36C0+mU2k+cOIGUlJRGtbemlhi/v+OTc/y1NXdftJfPujUYjUYkJCQgJydHqsvOzoZer0diYqKMkbUOhUIhfda+xt6R9o2/Y+1I+6JGR/0uLFq0CHv27MHKlSsRFRUFILA/fyZMAcjpdMLhcMDr9cLtdsPhcEjnr0+dOoXjx4/D5XLB6XTi448/xsGDB6XbUgcPHoyYmBi88cYbcDqd2Lt3L3bs2IFf/vKXjWoPBA2N39/xtYfx1wiGz7qpJk6ciOXLl6OwsBClpaVYunQpJkyYAKVSKXdoftuyZQvMZjNEUUROTg6WLl2Ku+++W2r3Nfb2tm88Hg8cDgdcLhdEUYTD4ZCSe3/H2h72RUPjD4bvwsKFC7F37946yVKNgP38/bpknFrF/fffL6akpNR51dwttnfvXnHcuHFi//79xcGDB4uTJk0Sd+/eXWf9n376SZw8ebKYlpYmjhw5Uty4cWOT2uXW0PhF0f/xBfr4awTDZ91ULpdLXLBggTho0CAxIyNDfPbZZ8XKykq5w2oRU6ZMEQcNGiQOGDBAvOuuu8QlS5aITqdTavc19va2bz799NPrfs9r7hbzd6ztYV80NP6O/l24ePGimJKSIt5yyy3igAEDpNfUqVNFUQzcz18QxerjfERERER0QzwlR0REROQDEyYiIiIiH5gwEREREfnAhImIiIjIByZMRERERD4wYSIiIiLygQkTERERkQ9MmIiIiIh8YMJERERE5AMTJiIiIiIfmDARUdB44oknMGfOHL+3k5qaiq+//hoAcPHiRaSmpuLUqVN+b5eIApdK7gCIqH2aM2cOPvvsMwCASqVCfHw87r77bvz+97+HVqtt0fex2Wx4/fXXW2yb9dmwYQOeffZZqRwaGoqePXviiSeewG233SbVZ2VlITw8vFVjKSwsxBtvvIFdu3ahqKgIcXFxSEtLw7Rp05CWltaq711bW+5/okDGhImImm3kyJFYsGABPB4PfvrpJ8ydOxeCIGD27Nlyh9ZsERER2Lx5MwDAYrFg3bp1eOyxx7B9+3bExsYCgPSzteTm5mLSpEno2rUr5s+fj5tuuglWqxXbt2/HK6+8gjVr1rTq+xPR9XhKjoiaTaPRIDY2Fp06dcJtt92Ge+65B3v27JHavV4vli1bhlGjRqF///74xS9+gZ07d0rt+/fvR2pqKvbu3Yvx48djwIABePDBB1FYWAgAWLJkCT777DN8+eWXSE1NRWpqKvbv3w8AKCgowBNPPIGBAwdi6NCheOKJJ6T1AMDtdmPhwoUYNGgQhg4d2qQjJLGxsYiNjUWPHj0wa9YsOBwOnDlzRmqvfUruWi6XC//3f/+Hn//85yguLgYAfPTRR8jMzERaWhruuecefPrppw2+/x//+EfExcVh3bp1uPPOO9GtWzf07t0bM2fOxJtvvin127dvHyZMmIBbbrkFt99+O5YuXQqv11tvnFartc4+9Gf/EwUbJkxE1CLy8vKwa9cuqFRXD1wvX74cmzZtwoIFC7B582ZMmjQJM2fORHZ2dp11lyxZgvnz5+PDDz9EcXExXnnlFQDAQw89hHHjxmHkyJHIyspCVlYW0tPT4XK5MHXqVEREROCDDz7AmjVrIIoipk+fLiUM7733HjZt2oTFixdj7dq1yM3NRVZWVpPG5Ha7sWHDBoSGhiIlJcVnf7vdjhkzZiA/Px+rV69GTEwMPv/8cyxduhSzZ8/Gli1bMHPmTCxatAjbtm274TbKysqwe/duTJ06FUql8rp2o9EIALh8+TIeeeQRZGRkYOPGjZg7dy5WrFiBVatWNWmMQNP3P1Ew4ik5Imq2bdu2IT09HR6PBw6HA4Ig4G9/+xsAwOl0Yvny5Vi1ahX69esHAPjVr36Fffv24aOPPsKLL74obefJJ59ERkYGAOCBBx6Qjgbp9XrodDp4vd46p8E2btwIhUKBl156SapbvHgxBg8ejB9++AH9+vXD6tWrMX36dIwZMwYAsGjRItxxxx0+x1ReXi4lBXa7HVqtFq+++iqioqIaXM9isWDatGlQqVT45z//idDQUABVycizzz4rxdG1a1dkZ2dj/fr1Ul1tubm5EEURycnJDb7funXr0LVrVzz33HMQBAHJycm4ePEi3nvvPTz44IM+x1lbU/c/UTBiwkREzTZixAg8//zzqKysxIoVKyAIAu655x4AwIULF1BZWYnf/va3ddZxuVwYOnRonbraR29iY2NRUlLS4Pvm5OTg7Nmz1x3t8Hg8yM3NRY8ePVBUVCQlagCg1WrRu3dvn2MKDw/Hxx9/DACorKzE3r178cwzz2DFihXo379/vevNmjULSUlJePvtt6HRaAAANpsNubm5mDNnDubOnSv1dblcSExM9BlLQ86cOYP09HQIgiDVZWRk4C9/+QssFgvCwsIava2m7n+iYMSEiYiaLTQ0FElJSQCAP/3pTxg/fjw+/vhj/M///A9sNhsA4J133rnu6IROp6tTrn0aTxAEiKLY4PvabDb069dPOnVUW3R0tM/1GyIIgjQmAOjVqxeysrKwatUq/PWvf613vTvvvBObNm3C8ePHMXDgQClOAHj55ZfRt2/fOv1rj7m2bt26QRAEnDlzBn369Gn2OGrGUntfuN3uG/Zr6v4nCka8homIWoRCocCjjz6Kf/zjH7Db7UhOToZarcbly5eRlJRU5xUfH9/o7arVang8njp1ffr0wfnz5xEdHX3dtsPCwmAwGBAbG4tjx45J6zgcDpw4caJZY1MqlXA6nQ32uf/++/H444/jkUcewdGjRwEAMTExiI2NRV5e3nVx1neEKTIyEiNGjMB777133bgBwGQyAQCSk5Nx5MiROsnN4cOHER8fLx1dioqKki48B6qOzDXVjfY/UTBiwkRELSYzMxMqlQpr165FWFgYHnzwQSxatAj/+te/kJubix9++AErVqzAf/7zn0ZvMzExETk5OTh37hxKS0vhcrnws5/9DAaDATNnzsShQ4eQl5eHvXv3Yv78+VJCMWXKFCxbtgzbt2/HmTNn8Pzzz/tMemoUFRWhqKgIeXl5WL9+PbKysjBy5Eif6z300EP43e9+h2nTpuGHH34AAMyYMQPLli3DmjVrcO7cOeTk5GD9+vVYt25dvdt54YUXUFhYiClTpmDnzp3Iy8tDTk4O3nrrLTz22GMAgF//+tfIy8vDokWLcPbsWXzxxRdYvnw5HnroIWk7Q4YMwZo1a5CTk4PDhw/jtddea9T4a7vR/icKRjwlR0QtRqVS4f7778e7776LyZMn46mnnkJ0dDTeeust5Ofnw2g0Ii0tDTNmzGj0Nu+77z4cOHAAEyZMgM1mw6pVqzB06FCsWbMGf/nLXzBjxgzYbDYkJCTg1ltvlSbNfPjhh1FcXIxnnnkGKpUKkyZNqjP5ZH3Ky8ulfjqdTrqwesKECY2K95FHHoHL5cJDDz2ElStXYvLkyQgJCcH777+PxYsXQ6/Xo1evXpg2bVq92+jevTs2bNiAN998E/Pnz0dJSQliY2PRv39/aWLNTp064e2338af//xnfPjhh4iMjMRvf/tb/OY3v5G2M2fOHMyZM0ea02nOnDl1EqrGqG//EwUbQeTJaiIiIqIG8ZQcERERkQ9MmIiIiIh8YMJERERE5AMTJiIiIiIfmDARERER+cCEiYiIiMgHJkxEREREPjBhIiIiIvKBCRMRERGRD0yYiIiIiHxgwkRERETkAxMmIiIiIh+YMBERERH5wISJiIiIyAcmTEREREQ+MGEiIiIi8oEJExEREZEP/x9X1i1nShrAjAAAAABJRU5ErkJggg=="/>
          <p:cNvSpPr/>
          <p:nvPr/>
        </p:nvSpPr>
        <p:spPr>
          <a:xfrm>
            <a:off x="155575" y="-2944370"/>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41" name="Google Shape;241;p22" descr="https://lh3.googleusercontent.com/bCH21TtyYaCigvGiglYFAPPtxbNiNd9jtqX-KK9YkzvzJZo7nwfvZ7_UHa-BwFpqmuV32HlMcvrl0w65YEGm-NqTvh0DNRXjXz-TuDbH7aoRP4kQhjGFciun0tl3HSu2qNCCZREuMZ4A-DqYBD8VJQ"/>
          <p:cNvPicPr preferRelativeResize="0"/>
          <p:nvPr/>
        </p:nvPicPr>
        <p:blipFill rotWithShape="1">
          <a:blip r:embed="rId4">
            <a:alphaModFix/>
          </a:blip>
          <a:srcRect/>
          <a:stretch/>
        </p:blipFill>
        <p:spPr>
          <a:xfrm>
            <a:off x="4765124" y="2055628"/>
            <a:ext cx="3934546" cy="30317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3"/>
          <p:cNvSpPr txBox="1">
            <a:spLocks noGrp="1"/>
          </p:cNvSpPr>
          <p:nvPr>
            <p:ph type="title"/>
          </p:nvPr>
        </p:nvSpPr>
        <p:spPr>
          <a:xfrm>
            <a:off x="56790" y="259676"/>
            <a:ext cx="8832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solidFill>
                  <a:srgbClr val="FF0000"/>
                </a:solidFill>
                <a:latin typeface="Times New Roman"/>
                <a:ea typeface="Times New Roman"/>
                <a:cs typeface="Times New Roman"/>
                <a:sym typeface="Times New Roman"/>
              </a:rPr>
              <a:t>Hyperparameter Tuning using Lasso Regression</a:t>
            </a:r>
            <a:endParaRPr dirty="0"/>
          </a:p>
        </p:txBody>
      </p:sp>
      <p:sp>
        <p:nvSpPr>
          <p:cNvPr id="247" name="Google Shape;247;p23"/>
          <p:cNvSpPr txBox="1">
            <a:spLocks noGrp="1"/>
          </p:cNvSpPr>
          <p:nvPr>
            <p:ph type="body" idx="1"/>
          </p:nvPr>
        </p:nvSpPr>
        <p:spPr>
          <a:xfrm>
            <a:off x="311699" y="1024869"/>
            <a:ext cx="8182219" cy="1432581"/>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rgbClr val="212121"/>
              </a:buClr>
              <a:buSzPts val="1200"/>
              <a:buFont typeface="Arial"/>
              <a:buChar char="•"/>
            </a:pPr>
            <a:r>
              <a:rPr lang="en-US" sz="1200" i="0" dirty="0">
                <a:solidFill>
                  <a:srgbClr val="212121"/>
                </a:solidFill>
                <a:latin typeface="Times New Roman"/>
                <a:ea typeface="Times New Roman"/>
                <a:cs typeface="Times New Roman"/>
                <a:sym typeface="Times New Roman"/>
              </a:rPr>
              <a:t> </a:t>
            </a:r>
            <a:r>
              <a:rPr lang="en-US" sz="1200" b="0" i="0" dirty="0">
                <a:solidFill>
                  <a:srgbClr val="212121"/>
                </a:solidFill>
                <a:latin typeface="Times New Roman"/>
                <a:ea typeface="Times New Roman"/>
                <a:cs typeface="Times New Roman"/>
                <a:sym typeface="Times New Roman"/>
              </a:rPr>
              <a:t>Accuracy using Hyperparameter as well is low.</a:t>
            </a:r>
            <a:endParaRPr dirty="0"/>
          </a:p>
          <a:p>
            <a:pPr marL="0" lvl="0" indent="0" algn="l" rtl="0">
              <a:lnSpc>
                <a:spcPct val="115000"/>
              </a:lnSpc>
              <a:spcBef>
                <a:spcPts val="0"/>
              </a:spcBef>
              <a:spcAft>
                <a:spcPts val="0"/>
              </a:spcAft>
              <a:buClr>
                <a:schemeClr val="dk2"/>
              </a:buClr>
              <a:buSzPts val="1200"/>
              <a:buNone/>
            </a:pPr>
            <a:endParaRPr sz="1200" dirty="0">
              <a:solidFill>
                <a:srgbClr val="212121"/>
              </a:solidFill>
              <a:latin typeface="Times New Roman"/>
              <a:ea typeface="Times New Roman"/>
              <a:cs typeface="Times New Roman"/>
              <a:sym typeface="Times New Roman"/>
            </a:endParaRPr>
          </a:p>
          <a:p>
            <a:pPr marL="171450" lvl="0" indent="-171450" algn="l" rtl="0">
              <a:lnSpc>
                <a:spcPct val="115000"/>
              </a:lnSpc>
              <a:spcBef>
                <a:spcPts val="0"/>
              </a:spcBef>
              <a:spcAft>
                <a:spcPts val="0"/>
              </a:spcAft>
              <a:buClr>
                <a:srgbClr val="212121"/>
              </a:buClr>
              <a:buSzPts val="1200"/>
              <a:buFont typeface="Arial"/>
              <a:buChar char="•"/>
            </a:pPr>
            <a:r>
              <a:rPr lang="en-US" sz="1200" b="0" i="0" dirty="0">
                <a:solidFill>
                  <a:srgbClr val="212121"/>
                </a:solidFill>
                <a:latin typeface="Times New Roman"/>
                <a:ea typeface="Times New Roman"/>
                <a:cs typeface="Times New Roman"/>
                <a:sym typeface="Times New Roman"/>
              </a:rPr>
              <a:t> R-Score </a:t>
            </a:r>
            <a:r>
              <a:rPr lang="en-US" sz="1200" b="1" i="0" dirty="0">
                <a:solidFill>
                  <a:srgbClr val="212121"/>
                </a:solidFill>
                <a:latin typeface="Times New Roman"/>
                <a:ea typeface="Times New Roman"/>
                <a:cs typeface="Times New Roman"/>
                <a:sym typeface="Times New Roman"/>
              </a:rPr>
              <a:t>0.55 </a:t>
            </a:r>
            <a:r>
              <a:rPr lang="en-US" sz="1200" b="0" i="0" dirty="0">
                <a:solidFill>
                  <a:srgbClr val="212121"/>
                </a:solidFill>
                <a:latin typeface="Times New Roman"/>
                <a:ea typeface="Times New Roman"/>
                <a:cs typeface="Times New Roman"/>
                <a:sym typeface="Times New Roman"/>
              </a:rPr>
              <a:t>and Adjusted R-score  </a:t>
            </a:r>
            <a:r>
              <a:rPr lang="en-US" sz="1200" b="1" i="0" dirty="0">
                <a:solidFill>
                  <a:srgbClr val="212121"/>
                </a:solidFill>
                <a:latin typeface="Times New Roman"/>
                <a:ea typeface="Times New Roman"/>
                <a:cs typeface="Times New Roman"/>
                <a:sym typeface="Times New Roman"/>
              </a:rPr>
              <a:t>0.54  </a:t>
            </a:r>
            <a:r>
              <a:rPr lang="en-US" sz="1200" b="0" i="0" dirty="0">
                <a:solidFill>
                  <a:srgbClr val="212121"/>
                </a:solidFill>
                <a:latin typeface="Times New Roman"/>
                <a:ea typeface="Times New Roman"/>
                <a:cs typeface="Times New Roman"/>
                <a:sym typeface="Times New Roman"/>
              </a:rPr>
              <a:t>MSE : </a:t>
            </a:r>
            <a:r>
              <a:rPr lang="en-US" sz="1200" b="1" i="0" dirty="0">
                <a:solidFill>
                  <a:srgbClr val="212121"/>
                </a:solidFill>
                <a:latin typeface="Times New Roman"/>
                <a:ea typeface="Times New Roman"/>
                <a:cs typeface="Times New Roman"/>
                <a:sym typeface="Times New Roman"/>
              </a:rPr>
              <a:t>155675.8669</a:t>
            </a:r>
            <a:r>
              <a:rPr lang="en-US" sz="1200" b="0" i="0" dirty="0">
                <a:solidFill>
                  <a:srgbClr val="212121"/>
                </a:solidFill>
                <a:latin typeface="Times New Roman"/>
                <a:ea typeface="Times New Roman"/>
                <a:cs typeface="Times New Roman"/>
                <a:sym typeface="Times New Roman"/>
              </a:rPr>
              <a:t>  MAE : </a:t>
            </a:r>
            <a:r>
              <a:rPr lang="en-US" sz="1200" b="1" i="0" dirty="0">
                <a:solidFill>
                  <a:srgbClr val="212121"/>
                </a:solidFill>
                <a:latin typeface="Times New Roman"/>
                <a:ea typeface="Times New Roman"/>
                <a:cs typeface="Times New Roman"/>
                <a:sym typeface="Times New Roman"/>
              </a:rPr>
              <a:t>301.0676  </a:t>
            </a:r>
            <a:r>
              <a:rPr lang="en-US" sz="1200" b="0" i="0" dirty="0">
                <a:solidFill>
                  <a:srgbClr val="212121"/>
                </a:solidFill>
                <a:latin typeface="Times New Roman"/>
                <a:ea typeface="Times New Roman"/>
                <a:cs typeface="Times New Roman"/>
                <a:sym typeface="Times New Roman"/>
              </a:rPr>
              <a:t>RMSE : </a:t>
            </a:r>
            <a:r>
              <a:rPr lang="en-US" sz="1200" b="1" i="0" dirty="0">
                <a:solidFill>
                  <a:srgbClr val="212121"/>
                </a:solidFill>
                <a:latin typeface="Times New Roman"/>
                <a:ea typeface="Times New Roman"/>
                <a:cs typeface="Times New Roman"/>
                <a:sym typeface="Times New Roman"/>
              </a:rPr>
              <a:t>394.5578</a:t>
            </a:r>
            <a:endParaRPr dirty="0"/>
          </a:p>
          <a:p>
            <a:pPr marL="171450" lvl="0" indent="-95250" algn="l" rtl="0">
              <a:lnSpc>
                <a:spcPct val="115000"/>
              </a:lnSpc>
              <a:spcBef>
                <a:spcPts val="0"/>
              </a:spcBef>
              <a:spcAft>
                <a:spcPts val="0"/>
              </a:spcAft>
              <a:buClr>
                <a:schemeClr val="dk2"/>
              </a:buClr>
              <a:buSzPts val="1200"/>
              <a:buFont typeface="Arial"/>
              <a:buNone/>
            </a:pPr>
            <a:endParaRPr sz="1200" b="1" dirty="0">
              <a:solidFill>
                <a:srgbClr val="212121"/>
              </a:solidFill>
              <a:latin typeface="Times New Roman"/>
              <a:ea typeface="Times New Roman"/>
              <a:cs typeface="Times New Roman"/>
              <a:sym typeface="Times New Roman"/>
            </a:endParaRPr>
          </a:p>
          <a:p>
            <a:pPr marL="171450" lvl="0" indent="-171450" algn="l" rtl="0">
              <a:lnSpc>
                <a:spcPct val="115000"/>
              </a:lnSpc>
              <a:spcBef>
                <a:spcPts val="0"/>
              </a:spcBef>
              <a:spcAft>
                <a:spcPts val="0"/>
              </a:spcAft>
              <a:buClr>
                <a:srgbClr val="212121"/>
              </a:buClr>
              <a:buSzPts val="1200"/>
              <a:buFont typeface="Arial"/>
              <a:buChar char="•"/>
            </a:pPr>
            <a:r>
              <a:rPr lang="en-US" sz="1200" b="0" i="0" dirty="0">
                <a:solidFill>
                  <a:srgbClr val="212121"/>
                </a:solidFill>
                <a:latin typeface="Times New Roman"/>
                <a:ea typeface="Times New Roman"/>
                <a:cs typeface="Times New Roman"/>
                <a:sym typeface="Times New Roman"/>
              </a:rPr>
              <a:t>Residual plot remains the same using Hyperparameters as well.</a:t>
            </a:r>
            <a:endParaRPr dirty="0"/>
          </a:p>
          <a:p>
            <a:pPr marL="171450" lvl="0" indent="-95250" algn="l" rtl="0">
              <a:lnSpc>
                <a:spcPct val="115000"/>
              </a:lnSpc>
              <a:spcBef>
                <a:spcPts val="0"/>
              </a:spcBef>
              <a:spcAft>
                <a:spcPts val="0"/>
              </a:spcAft>
              <a:buClr>
                <a:schemeClr val="dk2"/>
              </a:buClr>
              <a:buSzPts val="1200"/>
              <a:buFont typeface="Arial"/>
              <a:buNone/>
            </a:pPr>
            <a:endParaRPr sz="1200" dirty="0">
              <a:solidFill>
                <a:srgbClr val="212121"/>
              </a:solidFill>
              <a:latin typeface="Times New Roman"/>
              <a:ea typeface="Times New Roman"/>
              <a:cs typeface="Times New Roman"/>
              <a:sym typeface="Times New Roman"/>
            </a:endParaRPr>
          </a:p>
          <a:p>
            <a:pPr marL="171450" lvl="0" indent="-171450" algn="l" rtl="0">
              <a:lnSpc>
                <a:spcPct val="115000"/>
              </a:lnSpc>
              <a:spcBef>
                <a:spcPts val="0"/>
              </a:spcBef>
              <a:spcAft>
                <a:spcPts val="0"/>
              </a:spcAft>
              <a:buClr>
                <a:srgbClr val="212121"/>
              </a:buClr>
              <a:buSzPts val="1200"/>
              <a:buFont typeface="Arial"/>
              <a:buChar char="•"/>
            </a:pPr>
            <a:r>
              <a:rPr lang="en-US" sz="1200" b="0" i="0" dirty="0">
                <a:solidFill>
                  <a:srgbClr val="212121"/>
                </a:solidFill>
                <a:latin typeface="Times New Roman"/>
                <a:ea typeface="Times New Roman"/>
                <a:cs typeface="Times New Roman"/>
                <a:sym typeface="Times New Roman"/>
              </a:rPr>
              <a:t>Possible </a:t>
            </a:r>
            <a:r>
              <a:rPr lang="en-US" sz="1200" b="1" i="0" dirty="0">
                <a:solidFill>
                  <a:srgbClr val="212121"/>
                </a:solidFill>
                <a:latin typeface="Times New Roman"/>
                <a:ea typeface="Times New Roman"/>
                <a:cs typeface="Times New Roman"/>
                <a:sym typeface="Times New Roman"/>
              </a:rPr>
              <a:t>reasons </a:t>
            </a:r>
            <a:r>
              <a:rPr lang="en-US" sz="1200" b="0" i="0" dirty="0">
                <a:solidFill>
                  <a:srgbClr val="212121"/>
                </a:solidFill>
                <a:latin typeface="Times New Roman"/>
                <a:ea typeface="Times New Roman"/>
                <a:cs typeface="Times New Roman"/>
                <a:sym typeface="Times New Roman"/>
              </a:rPr>
              <a:t>of such </a:t>
            </a:r>
            <a:r>
              <a:rPr lang="en-US" sz="1200" b="1" i="0" dirty="0">
                <a:solidFill>
                  <a:srgbClr val="212121"/>
                </a:solidFill>
                <a:latin typeface="Times New Roman"/>
                <a:ea typeface="Times New Roman"/>
                <a:cs typeface="Times New Roman"/>
                <a:sym typeface="Times New Roman"/>
              </a:rPr>
              <a:t>low accuracy </a:t>
            </a:r>
            <a:r>
              <a:rPr lang="en-US" sz="1200" b="0" i="0" dirty="0">
                <a:solidFill>
                  <a:srgbClr val="212121"/>
                </a:solidFill>
                <a:latin typeface="Times New Roman"/>
                <a:ea typeface="Times New Roman"/>
                <a:cs typeface="Times New Roman"/>
                <a:sym typeface="Times New Roman"/>
              </a:rPr>
              <a:t>using the Linear model is</a:t>
            </a:r>
            <a:r>
              <a:rPr lang="en-US" sz="1200" dirty="0">
                <a:solidFill>
                  <a:srgbClr val="212121"/>
                </a:solidFill>
                <a:latin typeface="Times New Roman"/>
                <a:ea typeface="Times New Roman"/>
                <a:cs typeface="Times New Roman"/>
                <a:sym typeface="Times New Roman"/>
              </a:rPr>
              <a:t> </a:t>
            </a:r>
            <a:r>
              <a:rPr lang="en-US" sz="1200" b="1" dirty="0">
                <a:solidFill>
                  <a:srgbClr val="212121"/>
                </a:solidFill>
                <a:latin typeface="Times New Roman"/>
                <a:ea typeface="Times New Roman"/>
                <a:cs typeface="Times New Roman"/>
                <a:sym typeface="Times New Roman"/>
              </a:rPr>
              <a:t>low linear relationship</a:t>
            </a:r>
            <a:r>
              <a:rPr lang="en-US" sz="1200" dirty="0">
                <a:solidFill>
                  <a:srgbClr val="212121"/>
                </a:solidFill>
                <a:latin typeface="Times New Roman"/>
                <a:ea typeface="Times New Roman"/>
                <a:cs typeface="Times New Roman"/>
                <a:sym typeface="Times New Roman"/>
              </a:rPr>
              <a:t>, </a:t>
            </a:r>
            <a:r>
              <a:rPr lang="en-US" sz="1200" b="1" dirty="0">
                <a:solidFill>
                  <a:srgbClr val="212121"/>
                </a:solidFill>
                <a:latin typeface="Times New Roman"/>
                <a:ea typeface="Times New Roman"/>
                <a:cs typeface="Times New Roman"/>
                <a:sym typeface="Times New Roman"/>
              </a:rPr>
              <a:t>low correlation </a:t>
            </a:r>
            <a:r>
              <a:rPr lang="en-US" sz="1200" dirty="0">
                <a:solidFill>
                  <a:srgbClr val="212121"/>
                </a:solidFill>
                <a:latin typeface="Times New Roman"/>
                <a:ea typeface="Times New Roman"/>
                <a:cs typeface="Times New Roman"/>
                <a:sym typeface="Times New Roman"/>
              </a:rPr>
              <a:t>between dependent and independent variables.</a:t>
            </a:r>
            <a:endParaRPr sz="1200" b="0" i="0" dirty="0">
              <a:solidFill>
                <a:srgbClr val="212121"/>
              </a:solidFill>
              <a:latin typeface="Times New Roman"/>
              <a:ea typeface="Times New Roman"/>
              <a:cs typeface="Times New Roman"/>
              <a:sym typeface="Times New Roman"/>
            </a:endParaRPr>
          </a:p>
          <a:p>
            <a:pPr marL="171450" lvl="0" indent="-95250" algn="l" rtl="0">
              <a:lnSpc>
                <a:spcPct val="115000"/>
              </a:lnSpc>
              <a:spcBef>
                <a:spcPts val="0"/>
              </a:spcBef>
              <a:spcAft>
                <a:spcPts val="0"/>
              </a:spcAft>
              <a:buClr>
                <a:schemeClr val="dk2"/>
              </a:buClr>
              <a:buSzPts val="1200"/>
              <a:buFont typeface="Arial"/>
              <a:buNone/>
            </a:pPr>
            <a:endParaRPr sz="1200" b="1" i="0" dirty="0">
              <a:solidFill>
                <a:srgbClr val="212121"/>
              </a:solidFill>
              <a:latin typeface="Times New Roman"/>
              <a:ea typeface="Times New Roman"/>
              <a:cs typeface="Times New Roman"/>
              <a:sym typeface="Times New Roman"/>
            </a:endParaRPr>
          </a:p>
        </p:txBody>
      </p:sp>
      <p:pic>
        <p:nvPicPr>
          <p:cNvPr id="248" name="Google Shape;248;p23"/>
          <p:cNvPicPr preferRelativeResize="0"/>
          <p:nvPr/>
        </p:nvPicPr>
        <p:blipFill rotWithShape="1">
          <a:blip r:embed="rId3">
            <a:alphaModFix/>
          </a:blip>
          <a:srcRect/>
          <a:stretch/>
        </p:blipFill>
        <p:spPr>
          <a:xfrm>
            <a:off x="4472940" y="2686051"/>
            <a:ext cx="4507706" cy="2457449"/>
          </a:xfrm>
          <a:prstGeom prst="rect">
            <a:avLst/>
          </a:prstGeom>
          <a:noFill/>
          <a:ln>
            <a:noFill/>
          </a:ln>
        </p:spPr>
      </p:pic>
      <p:sp>
        <p:nvSpPr>
          <p:cNvPr id="249" name="Google Shape;249;p23"/>
          <p:cNvSpPr/>
          <p:nvPr/>
        </p:nvSpPr>
        <p:spPr>
          <a:xfrm>
            <a:off x="4454820" y="2417862"/>
            <a:ext cx="23436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p:txBody>
      </p:sp>
      <p:pic>
        <p:nvPicPr>
          <p:cNvPr id="250" name="Google Shape;250;p23" descr="https://lh5.googleusercontent.com/x81Fyxnr3iIlCWDfc_hqCZL8zln25TH--cSf0jU_i6C0QkjR5NxVy-BNQE1TBYe86_cUFd-67vo0njVGNhrnv9JGuBuodfeOQ_qU9ft-QLH4UDMB-mVuMNYlX1T55yTiTGIk-iEcFKlQ5FyXGGQsbA"/>
          <p:cNvPicPr preferRelativeResize="0"/>
          <p:nvPr/>
        </p:nvPicPr>
        <p:blipFill rotWithShape="1">
          <a:blip r:embed="rId4">
            <a:alphaModFix/>
          </a:blip>
          <a:srcRect/>
          <a:stretch/>
        </p:blipFill>
        <p:spPr>
          <a:xfrm>
            <a:off x="535469" y="2842437"/>
            <a:ext cx="3589964" cy="22616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4"/>
          <p:cNvSpPr txBox="1">
            <a:spLocks noGrp="1"/>
          </p:cNvSpPr>
          <p:nvPr>
            <p:ph type="title"/>
          </p:nvPr>
        </p:nvSpPr>
        <p:spPr>
          <a:xfrm>
            <a:off x="63795" y="232374"/>
            <a:ext cx="8832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solidFill>
                  <a:srgbClr val="FF0000"/>
                </a:solidFill>
                <a:latin typeface="Times New Roman"/>
                <a:ea typeface="Times New Roman"/>
                <a:cs typeface="Times New Roman"/>
                <a:sym typeface="Times New Roman"/>
              </a:rPr>
              <a:t>Decision Tree Analysis</a:t>
            </a:r>
            <a:endParaRPr dirty="0"/>
          </a:p>
        </p:txBody>
      </p:sp>
      <p:sp>
        <p:nvSpPr>
          <p:cNvPr id="256" name="Google Shape;256;p24"/>
          <p:cNvSpPr txBox="1">
            <a:spLocks noGrp="1"/>
          </p:cNvSpPr>
          <p:nvPr>
            <p:ph type="body" idx="1"/>
          </p:nvPr>
        </p:nvSpPr>
        <p:spPr>
          <a:xfrm>
            <a:off x="311700" y="1017725"/>
            <a:ext cx="8725144" cy="2561294"/>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212121"/>
              </a:buClr>
              <a:buSzPts val="1200"/>
              <a:buFont typeface="Arial"/>
              <a:buChar char="•"/>
            </a:pPr>
            <a:r>
              <a:rPr lang="en-US" sz="1200" b="0" i="0" dirty="0">
                <a:solidFill>
                  <a:srgbClr val="212121"/>
                </a:solidFill>
                <a:latin typeface="Times New Roman"/>
                <a:ea typeface="Times New Roman"/>
                <a:cs typeface="Times New Roman"/>
                <a:sym typeface="Times New Roman"/>
              </a:rPr>
              <a:t>Decision tree improves the accuracy significantly on the Test set. its evident from the below plot the Predicted and actual values are much closer compared to Linear Model</a:t>
            </a:r>
            <a:endParaRPr dirty="0"/>
          </a:p>
          <a:p>
            <a:pPr marL="457200" lvl="0" indent="-266700" algn="l" rtl="0">
              <a:lnSpc>
                <a:spcPct val="115000"/>
              </a:lnSpc>
              <a:spcBef>
                <a:spcPts val="0"/>
              </a:spcBef>
              <a:spcAft>
                <a:spcPts val="0"/>
              </a:spcAft>
              <a:buClr>
                <a:schemeClr val="dk2"/>
              </a:buClr>
              <a:buSzPts val="1200"/>
              <a:buFont typeface="Arial"/>
              <a:buNone/>
            </a:pPr>
            <a:endParaRPr sz="1200" dirty="0">
              <a:solidFill>
                <a:srgbClr val="21212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212121"/>
              </a:buClr>
              <a:buSzPts val="1200"/>
              <a:buFont typeface="Arial"/>
              <a:buChar char="•"/>
            </a:pPr>
            <a:r>
              <a:rPr lang="en-US" sz="1200" b="0" i="0" dirty="0">
                <a:solidFill>
                  <a:srgbClr val="212121"/>
                </a:solidFill>
                <a:latin typeface="Times New Roman"/>
                <a:ea typeface="Times New Roman"/>
                <a:cs typeface="Times New Roman"/>
                <a:sym typeface="Times New Roman"/>
              </a:rPr>
              <a:t>R-score of </a:t>
            </a:r>
            <a:r>
              <a:rPr lang="en-US" sz="1200" b="1" i="0" dirty="0">
                <a:solidFill>
                  <a:srgbClr val="212121"/>
                </a:solidFill>
                <a:latin typeface="Times New Roman"/>
                <a:ea typeface="Times New Roman"/>
                <a:cs typeface="Times New Roman"/>
                <a:sym typeface="Times New Roman"/>
              </a:rPr>
              <a:t>0.754 </a:t>
            </a:r>
            <a:r>
              <a:rPr lang="en-US" sz="1200" b="0" i="0" dirty="0">
                <a:solidFill>
                  <a:srgbClr val="212121"/>
                </a:solidFill>
                <a:latin typeface="Times New Roman"/>
                <a:ea typeface="Times New Roman"/>
                <a:cs typeface="Times New Roman"/>
                <a:sym typeface="Times New Roman"/>
              </a:rPr>
              <a:t>and Adjusted R-score of </a:t>
            </a:r>
            <a:r>
              <a:rPr lang="en-US" sz="1200" b="1" i="0" dirty="0">
                <a:solidFill>
                  <a:srgbClr val="212121"/>
                </a:solidFill>
                <a:latin typeface="Times New Roman"/>
                <a:ea typeface="Times New Roman"/>
                <a:cs typeface="Times New Roman"/>
                <a:sym typeface="Times New Roman"/>
              </a:rPr>
              <a:t>0.751</a:t>
            </a:r>
            <a:r>
              <a:rPr lang="en-US" sz="1200" b="0" i="0" dirty="0">
                <a:solidFill>
                  <a:srgbClr val="212121"/>
                </a:solidFill>
                <a:latin typeface="Times New Roman"/>
                <a:ea typeface="Times New Roman"/>
                <a:cs typeface="Times New Roman"/>
                <a:sym typeface="Times New Roman"/>
              </a:rPr>
              <a:t>, MSE : </a:t>
            </a:r>
            <a:r>
              <a:rPr lang="en-US" sz="1200" b="1" i="0" dirty="0">
                <a:solidFill>
                  <a:srgbClr val="212121"/>
                </a:solidFill>
                <a:latin typeface="Times New Roman"/>
                <a:ea typeface="Times New Roman"/>
                <a:cs typeface="Times New Roman"/>
                <a:sym typeface="Times New Roman"/>
              </a:rPr>
              <a:t>83584.7431</a:t>
            </a:r>
            <a:r>
              <a:rPr lang="en-US" sz="1200" b="0" i="0" dirty="0">
                <a:solidFill>
                  <a:srgbClr val="212121"/>
                </a:solidFill>
                <a:latin typeface="Times New Roman"/>
                <a:ea typeface="Times New Roman"/>
                <a:cs typeface="Times New Roman"/>
                <a:sym typeface="Times New Roman"/>
              </a:rPr>
              <a:t>, MAE : </a:t>
            </a:r>
            <a:r>
              <a:rPr lang="en-US" sz="1200" b="1" i="0" dirty="0">
                <a:solidFill>
                  <a:srgbClr val="212121"/>
                </a:solidFill>
                <a:latin typeface="Times New Roman"/>
                <a:ea typeface="Times New Roman"/>
                <a:cs typeface="Times New Roman"/>
                <a:sym typeface="Times New Roman"/>
              </a:rPr>
              <a:t>164.4561</a:t>
            </a:r>
            <a:r>
              <a:rPr lang="en-US" sz="1200" b="0" i="0" dirty="0">
                <a:solidFill>
                  <a:srgbClr val="212121"/>
                </a:solidFill>
                <a:latin typeface="Times New Roman"/>
                <a:ea typeface="Times New Roman"/>
                <a:cs typeface="Times New Roman"/>
                <a:sym typeface="Times New Roman"/>
              </a:rPr>
              <a:t>, RMSE : </a:t>
            </a:r>
            <a:r>
              <a:rPr lang="en-US" sz="1200" b="1" i="0" dirty="0">
                <a:solidFill>
                  <a:srgbClr val="212121"/>
                </a:solidFill>
                <a:latin typeface="Times New Roman"/>
                <a:ea typeface="Times New Roman"/>
                <a:cs typeface="Times New Roman"/>
                <a:sym typeface="Times New Roman"/>
              </a:rPr>
              <a:t>289.1102</a:t>
            </a:r>
            <a:endParaRPr dirty="0"/>
          </a:p>
          <a:p>
            <a:pPr marL="457200" lvl="0" indent="-266700" algn="l" rtl="0">
              <a:lnSpc>
                <a:spcPct val="115000"/>
              </a:lnSpc>
              <a:spcBef>
                <a:spcPts val="0"/>
              </a:spcBef>
              <a:spcAft>
                <a:spcPts val="0"/>
              </a:spcAft>
              <a:buClr>
                <a:schemeClr val="dk2"/>
              </a:buClr>
              <a:buSzPts val="1200"/>
              <a:buFont typeface="Arial"/>
              <a:buNone/>
            </a:pPr>
            <a:endParaRPr sz="1200" dirty="0">
              <a:solidFill>
                <a:srgbClr val="21212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212121"/>
              </a:buClr>
              <a:buSzPts val="1200"/>
              <a:buFont typeface="Arial"/>
              <a:buChar char="•"/>
            </a:pPr>
            <a:r>
              <a:rPr lang="en-US" sz="1200" b="0" i="0" dirty="0">
                <a:solidFill>
                  <a:srgbClr val="212121"/>
                </a:solidFill>
                <a:latin typeface="Times New Roman"/>
                <a:ea typeface="Times New Roman"/>
                <a:cs typeface="Times New Roman"/>
                <a:sym typeface="Times New Roman"/>
              </a:rPr>
              <a:t>Residual values are reduced remarkably for the Decision tree. </a:t>
            </a:r>
            <a:r>
              <a:rPr lang="en-US" sz="1200" dirty="0">
                <a:solidFill>
                  <a:srgbClr val="212121"/>
                </a:solidFill>
                <a:latin typeface="Times New Roman"/>
                <a:ea typeface="Times New Roman"/>
                <a:cs typeface="Times New Roman"/>
                <a:sym typeface="Times New Roman"/>
              </a:rPr>
              <a:t>T</a:t>
            </a:r>
            <a:r>
              <a:rPr lang="en-US" sz="1200" b="0" i="0" dirty="0">
                <a:solidFill>
                  <a:srgbClr val="212121"/>
                </a:solidFill>
                <a:latin typeface="Times New Roman"/>
                <a:ea typeface="Times New Roman"/>
                <a:cs typeface="Times New Roman"/>
                <a:sym typeface="Times New Roman"/>
              </a:rPr>
              <a:t>he KDE plot is much leaner and most of the Residual values are closer to zero.</a:t>
            </a:r>
            <a:endParaRPr dirty="0"/>
          </a:p>
          <a:p>
            <a:pPr marL="457200" lvl="0" indent="-266700" algn="l" rtl="0">
              <a:lnSpc>
                <a:spcPct val="115000"/>
              </a:lnSpc>
              <a:spcBef>
                <a:spcPts val="0"/>
              </a:spcBef>
              <a:spcAft>
                <a:spcPts val="0"/>
              </a:spcAft>
              <a:buClr>
                <a:schemeClr val="dk2"/>
              </a:buClr>
              <a:buSzPts val="1200"/>
              <a:buFont typeface="Arial"/>
              <a:buNone/>
            </a:pPr>
            <a:endParaRPr sz="1200" b="0" i="0" dirty="0">
              <a:solidFill>
                <a:srgbClr val="212121"/>
              </a:solidFill>
              <a:latin typeface="Times New Roman"/>
              <a:ea typeface="Times New Roman"/>
              <a:cs typeface="Times New Roman"/>
              <a:sym typeface="Times New Roman"/>
            </a:endParaRPr>
          </a:p>
          <a:p>
            <a:pPr marL="114300" lvl="0" indent="0" algn="l" rtl="0">
              <a:lnSpc>
                <a:spcPct val="115000"/>
              </a:lnSpc>
              <a:spcBef>
                <a:spcPts val="0"/>
              </a:spcBef>
              <a:spcAft>
                <a:spcPts val="0"/>
              </a:spcAft>
              <a:buClr>
                <a:schemeClr val="dk2"/>
              </a:buClr>
              <a:buSzPts val="1200"/>
              <a:buNone/>
            </a:pPr>
            <a:endParaRPr sz="1200" b="0" i="0" dirty="0">
              <a:solidFill>
                <a:srgbClr val="212121"/>
              </a:solidFill>
              <a:latin typeface="Times New Roman"/>
              <a:ea typeface="Times New Roman"/>
              <a:cs typeface="Times New Roman"/>
              <a:sym typeface="Times New Roman"/>
            </a:endParaRPr>
          </a:p>
        </p:txBody>
      </p:sp>
      <p:pic>
        <p:nvPicPr>
          <p:cNvPr id="257" name="Google Shape;257;p24"/>
          <p:cNvPicPr preferRelativeResize="0"/>
          <p:nvPr/>
        </p:nvPicPr>
        <p:blipFill rotWithShape="1">
          <a:blip r:embed="rId3">
            <a:alphaModFix/>
          </a:blip>
          <a:srcRect/>
          <a:stretch/>
        </p:blipFill>
        <p:spPr>
          <a:xfrm>
            <a:off x="4929188" y="2571750"/>
            <a:ext cx="4107656" cy="2561294"/>
          </a:xfrm>
          <a:prstGeom prst="rect">
            <a:avLst/>
          </a:prstGeom>
          <a:noFill/>
          <a:ln>
            <a:noFill/>
          </a:ln>
        </p:spPr>
      </p:pic>
      <p:pic>
        <p:nvPicPr>
          <p:cNvPr id="258" name="Google Shape;258;p24"/>
          <p:cNvPicPr preferRelativeResize="0"/>
          <p:nvPr/>
        </p:nvPicPr>
        <p:blipFill rotWithShape="1">
          <a:blip r:embed="rId4">
            <a:alphaModFix/>
          </a:blip>
          <a:srcRect/>
          <a:stretch/>
        </p:blipFill>
        <p:spPr>
          <a:xfrm>
            <a:off x="164307" y="2671763"/>
            <a:ext cx="4243387" cy="247173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107157" y="194703"/>
            <a:ext cx="8832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solidFill>
                  <a:srgbClr val="FF0000"/>
                </a:solidFill>
                <a:latin typeface="Times New Roman"/>
                <a:ea typeface="Times New Roman"/>
                <a:cs typeface="Times New Roman"/>
                <a:sym typeface="Times New Roman"/>
              </a:rPr>
              <a:t>XG Boost Analysis</a:t>
            </a:r>
            <a:endParaRPr dirty="0"/>
          </a:p>
        </p:txBody>
      </p:sp>
      <p:sp>
        <p:nvSpPr>
          <p:cNvPr id="264" name="Google Shape;264;p25"/>
          <p:cNvSpPr txBox="1">
            <a:spLocks noGrp="1"/>
          </p:cNvSpPr>
          <p:nvPr>
            <p:ph type="body" idx="1"/>
          </p:nvPr>
        </p:nvSpPr>
        <p:spPr>
          <a:xfrm>
            <a:off x="311700" y="861781"/>
            <a:ext cx="8725144" cy="1554025"/>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Clr>
                <a:schemeClr val="dk2"/>
              </a:buClr>
              <a:buSzPts val="1400"/>
              <a:buNone/>
            </a:pPr>
            <a:endParaRPr sz="1400" dirty="0">
              <a:solidFill>
                <a:srgbClr val="21212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212121"/>
              </a:buClr>
              <a:buSzPts val="1400"/>
              <a:buFont typeface="Arial"/>
              <a:buChar char="•"/>
            </a:pPr>
            <a:r>
              <a:rPr lang="en-US" sz="1400" b="0" i="0" dirty="0">
                <a:solidFill>
                  <a:srgbClr val="212121"/>
                </a:solidFill>
                <a:latin typeface="Times New Roman"/>
                <a:ea typeface="Times New Roman"/>
                <a:cs typeface="Times New Roman"/>
                <a:sym typeface="Times New Roman"/>
              </a:rPr>
              <a:t>R-score of </a:t>
            </a:r>
            <a:r>
              <a:rPr lang="en-US" sz="1400" b="1" i="0" dirty="0">
                <a:solidFill>
                  <a:srgbClr val="212121"/>
                </a:solidFill>
                <a:latin typeface="Times New Roman"/>
                <a:ea typeface="Times New Roman"/>
                <a:cs typeface="Times New Roman"/>
                <a:sym typeface="Times New Roman"/>
              </a:rPr>
              <a:t>0.872 </a:t>
            </a:r>
            <a:r>
              <a:rPr lang="en-US" sz="1400" b="0" i="0" dirty="0">
                <a:solidFill>
                  <a:srgbClr val="212121"/>
                </a:solidFill>
                <a:latin typeface="Times New Roman"/>
                <a:ea typeface="Times New Roman"/>
                <a:cs typeface="Times New Roman"/>
                <a:sym typeface="Times New Roman"/>
              </a:rPr>
              <a:t>and Adjusted R-score of </a:t>
            </a:r>
            <a:r>
              <a:rPr lang="en-US" sz="1400" b="1" dirty="0">
                <a:solidFill>
                  <a:srgbClr val="212121"/>
                </a:solidFill>
                <a:latin typeface="Times New Roman"/>
                <a:ea typeface="Times New Roman"/>
                <a:cs typeface="Times New Roman"/>
                <a:sym typeface="Times New Roman"/>
              </a:rPr>
              <a:t>0.871</a:t>
            </a:r>
            <a:r>
              <a:rPr lang="en-US" sz="1400" b="0" i="0" dirty="0">
                <a:solidFill>
                  <a:srgbClr val="212121"/>
                </a:solidFill>
                <a:latin typeface="Times New Roman"/>
                <a:ea typeface="Times New Roman"/>
                <a:cs typeface="Times New Roman"/>
                <a:sym typeface="Times New Roman"/>
              </a:rPr>
              <a:t>, MSE : </a:t>
            </a:r>
            <a:r>
              <a:rPr lang="en-US" sz="1400" b="1" dirty="0">
                <a:solidFill>
                  <a:srgbClr val="212121"/>
                </a:solidFill>
                <a:latin typeface="Times New Roman"/>
                <a:ea typeface="Times New Roman"/>
                <a:cs typeface="Times New Roman"/>
                <a:sym typeface="Times New Roman"/>
              </a:rPr>
              <a:t>44091.547 </a:t>
            </a:r>
            <a:r>
              <a:rPr lang="en-US" sz="1400" b="0" i="0" dirty="0">
                <a:solidFill>
                  <a:srgbClr val="212121"/>
                </a:solidFill>
                <a:latin typeface="Times New Roman"/>
                <a:ea typeface="Times New Roman"/>
                <a:cs typeface="Times New Roman"/>
                <a:sym typeface="Times New Roman"/>
              </a:rPr>
              <a:t>, MAE :</a:t>
            </a:r>
            <a:r>
              <a:rPr lang="en-US" sz="1400" dirty="0">
                <a:solidFill>
                  <a:srgbClr val="212121"/>
                </a:solidFill>
                <a:latin typeface="Times New Roman"/>
                <a:ea typeface="Times New Roman"/>
                <a:cs typeface="Times New Roman"/>
                <a:sym typeface="Times New Roman"/>
              </a:rPr>
              <a:t> </a:t>
            </a:r>
            <a:r>
              <a:rPr lang="en-US" sz="1400" b="1" i="0" dirty="0">
                <a:solidFill>
                  <a:srgbClr val="212121"/>
                </a:solidFill>
                <a:latin typeface="Times New Roman"/>
                <a:ea typeface="Times New Roman"/>
                <a:cs typeface="Times New Roman"/>
                <a:sym typeface="Times New Roman"/>
              </a:rPr>
              <a:t>131.533</a:t>
            </a:r>
            <a:r>
              <a:rPr lang="en-US" sz="1400" b="0" i="0" dirty="0">
                <a:solidFill>
                  <a:srgbClr val="212121"/>
                </a:solidFill>
                <a:latin typeface="Times New Roman"/>
                <a:ea typeface="Times New Roman"/>
                <a:cs typeface="Times New Roman"/>
                <a:sym typeface="Times New Roman"/>
              </a:rPr>
              <a:t>, RMSE : </a:t>
            </a:r>
            <a:r>
              <a:rPr lang="en-US" sz="1400" b="1" i="0" dirty="0">
                <a:solidFill>
                  <a:srgbClr val="212121"/>
                </a:solidFill>
                <a:latin typeface="Times New Roman"/>
                <a:ea typeface="Times New Roman"/>
                <a:cs typeface="Times New Roman"/>
                <a:sym typeface="Times New Roman"/>
              </a:rPr>
              <a:t>209.979</a:t>
            </a:r>
            <a:endParaRPr dirty="0"/>
          </a:p>
          <a:p>
            <a:pPr marL="457200" lvl="0" indent="-254000" algn="l" rtl="0">
              <a:lnSpc>
                <a:spcPct val="115000"/>
              </a:lnSpc>
              <a:spcBef>
                <a:spcPts val="0"/>
              </a:spcBef>
              <a:spcAft>
                <a:spcPts val="0"/>
              </a:spcAft>
              <a:buClr>
                <a:schemeClr val="dk2"/>
              </a:buClr>
              <a:buSzPts val="1400"/>
              <a:buFont typeface="Arial"/>
              <a:buNone/>
            </a:pPr>
            <a:endParaRPr sz="1400" dirty="0">
              <a:solidFill>
                <a:srgbClr val="21212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212121"/>
              </a:buClr>
              <a:buSzPts val="1400"/>
              <a:buFont typeface="Arial"/>
              <a:buChar char="•"/>
            </a:pPr>
            <a:r>
              <a:rPr lang="en-US" sz="1400" b="0" i="0" dirty="0">
                <a:solidFill>
                  <a:srgbClr val="212121"/>
                </a:solidFill>
                <a:latin typeface="Times New Roman"/>
                <a:ea typeface="Times New Roman"/>
                <a:cs typeface="Times New Roman"/>
                <a:sym typeface="Times New Roman"/>
              </a:rPr>
              <a:t>Residual values are condensed remarkably towards zero for the XG </a:t>
            </a:r>
            <a:r>
              <a:rPr lang="en-US" sz="1400" dirty="0">
                <a:solidFill>
                  <a:srgbClr val="212121"/>
                </a:solidFill>
                <a:latin typeface="Times New Roman"/>
                <a:ea typeface="Times New Roman"/>
                <a:cs typeface="Times New Roman"/>
                <a:sym typeface="Times New Roman"/>
              </a:rPr>
              <a:t>Boost</a:t>
            </a:r>
            <a:r>
              <a:rPr lang="en-US" sz="1400" b="0" i="0" dirty="0">
                <a:solidFill>
                  <a:srgbClr val="212121"/>
                </a:solidFill>
                <a:latin typeface="Times New Roman"/>
                <a:ea typeface="Times New Roman"/>
                <a:cs typeface="Times New Roman"/>
                <a:sym typeface="Times New Roman"/>
              </a:rPr>
              <a:t>. </a:t>
            </a:r>
            <a:r>
              <a:rPr lang="en-US" sz="1400" dirty="0">
                <a:solidFill>
                  <a:srgbClr val="212121"/>
                </a:solidFill>
                <a:latin typeface="Times New Roman"/>
                <a:ea typeface="Times New Roman"/>
                <a:cs typeface="Times New Roman"/>
                <a:sym typeface="Times New Roman"/>
              </a:rPr>
              <a:t>T</a:t>
            </a:r>
            <a:r>
              <a:rPr lang="en-US" sz="1400" b="0" i="0" dirty="0">
                <a:solidFill>
                  <a:srgbClr val="212121"/>
                </a:solidFill>
                <a:latin typeface="Times New Roman"/>
                <a:ea typeface="Times New Roman"/>
                <a:cs typeface="Times New Roman"/>
                <a:sym typeface="Times New Roman"/>
              </a:rPr>
              <a:t>he KDE plot is much leaner and most of the Residual values are closer to zero.</a:t>
            </a:r>
            <a:endParaRPr dirty="0"/>
          </a:p>
          <a:p>
            <a:pPr marL="114300" lvl="0" indent="0" algn="l" rtl="0">
              <a:lnSpc>
                <a:spcPct val="115000"/>
              </a:lnSpc>
              <a:spcBef>
                <a:spcPts val="0"/>
              </a:spcBef>
              <a:spcAft>
                <a:spcPts val="0"/>
              </a:spcAft>
              <a:buClr>
                <a:schemeClr val="dk2"/>
              </a:buClr>
              <a:buSzPts val="1400"/>
              <a:buNone/>
            </a:pPr>
            <a:endParaRPr sz="1400" b="0" i="0" dirty="0">
              <a:solidFill>
                <a:srgbClr val="212121"/>
              </a:solidFill>
              <a:latin typeface="Times New Roman"/>
              <a:ea typeface="Times New Roman"/>
              <a:cs typeface="Times New Roman"/>
              <a:sym typeface="Times New Roman"/>
            </a:endParaRPr>
          </a:p>
        </p:txBody>
      </p:sp>
      <p:pic>
        <p:nvPicPr>
          <p:cNvPr id="265" name="Google Shape;265;p25"/>
          <p:cNvPicPr preferRelativeResize="0"/>
          <p:nvPr/>
        </p:nvPicPr>
        <p:blipFill rotWithShape="1">
          <a:blip r:embed="rId3">
            <a:alphaModFix/>
          </a:blip>
          <a:srcRect/>
          <a:stretch/>
        </p:blipFill>
        <p:spPr>
          <a:xfrm>
            <a:off x="107157" y="2665229"/>
            <a:ext cx="4193381" cy="2478270"/>
          </a:xfrm>
          <a:prstGeom prst="rect">
            <a:avLst/>
          </a:prstGeom>
          <a:noFill/>
          <a:ln>
            <a:noFill/>
          </a:ln>
        </p:spPr>
      </p:pic>
      <p:pic>
        <p:nvPicPr>
          <p:cNvPr id="266" name="Google Shape;266;p25"/>
          <p:cNvPicPr preferRelativeResize="0"/>
          <p:nvPr/>
        </p:nvPicPr>
        <p:blipFill rotWithShape="1">
          <a:blip r:embed="rId4">
            <a:alphaModFix/>
          </a:blip>
          <a:srcRect/>
          <a:stretch/>
        </p:blipFill>
        <p:spPr>
          <a:xfrm>
            <a:off x="4612238" y="2091070"/>
            <a:ext cx="4531763" cy="30524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6"/>
          <p:cNvSpPr txBox="1">
            <a:spLocks noGrp="1"/>
          </p:cNvSpPr>
          <p:nvPr>
            <p:ph type="title"/>
          </p:nvPr>
        </p:nvSpPr>
        <p:spPr>
          <a:xfrm>
            <a:off x="226828" y="239463"/>
            <a:ext cx="8832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solidFill>
                  <a:srgbClr val="FF0000"/>
                </a:solidFill>
                <a:latin typeface="Times New Roman"/>
                <a:ea typeface="Times New Roman"/>
                <a:cs typeface="Times New Roman"/>
                <a:sym typeface="Times New Roman"/>
              </a:rPr>
              <a:t>Random Forest Analysis</a:t>
            </a:r>
            <a:endParaRPr dirty="0"/>
          </a:p>
        </p:txBody>
      </p:sp>
      <p:sp>
        <p:nvSpPr>
          <p:cNvPr id="272" name="Google Shape;272;p26"/>
          <p:cNvSpPr txBox="1">
            <a:spLocks noGrp="1"/>
          </p:cNvSpPr>
          <p:nvPr>
            <p:ph type="body" idx="1"/>
          </p:nvPr>
        </p:nvSpPr>
        <p:spPr>
          <a:xfrm>
            <a:off x="311700" y="1152475"/>
            <a:ext cx="8520600" cy="947788"/>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212121"/>
              </a:buClr>
              <a:buSzPts val="1200"/>
              <a:buFont typeface="Arial"/>
              <a:buChar char="•"/>
            </a:pPr>
            <a:r>
              <a:rPr lang="en-US" sz="1200" b="0" i="0" dirty="0">
                <a:solidFill>
                  <a:srgbClr val="212121"/>
                </a:solidFill>
                <a:latin typeface="Times New Roman"/>
                <a:ea typeface="Times New Roman"/>
                <a:cs typeface="Times New Roman"/>
                <a:sym typeface="Times New Roman"/>
              </a:rPr>
              <a:t>R-score of </a:t>
            </a:r>
            <a:r>
              <a:rPr lang="en-US" sz="1200" b="1" i="0" dirty="0">
                <a:solidFill>
                  <a:srgbClr val="212121"/>
                </a:solidFill>
                <a:latin typeface="Times New Roman"/>
                <a:ea typeface="Times New Roman"/>
                <a:cs typeface="Times New Roman"/>
                <a:sym typeface="Times New Roman"/>
              </a:rPr>
              <a:t>0.876</a:t>
            </a:r>
            <a:r>
              <a:rPr lang="en-US" sz="1200" b="0" i="0" dirty="0">
                <a:solidFill>
                  <a:srgbClr val="212121"/>
                </a:solidFill>
                <a:latin typeface="Times New Roman"/>
                <a:ea typeface="Times New Roman"/>
                <a:cs typeface="Times New Roman"/>
                <a:sym typeface="Times New Roman"/>
              </a:rPr>
              <a:t> and an Adjusted  R-score of </a:t>
            </a:r>
            <a:r>
              <a:rPr lang="en-US" sz="1200" b="1" i="0" dirty="0">
                <a:solidFill>
                  <a:srgbClr val="212121"/>
                </a:solidFill>
                <a:latin typeface="Times New Roman"/>
                <a:ea typeface="Times New Roman"/>
                <a:cs typeface="Times New Roman"/>
                <a:sym typeface="Times New Roman"/>
              </a:rPr>
              <a:t>0.875</a:t>
            </a:r>
            <a:r>
              <a:rPr lang="en-US" sz="1200" b="0" i="0" dirty="0">
                <a:solidFill>
                  <a:srgbClr val="212121"/>
                </a:solidFill>
                <a:latin typeface="Times New Roman"/>
                <a:ea typeface="Times New Roman"/>
                <a:cs typeface="Times New Roman"/>
                <a:sym typeface="Times New Roman"/>
              </a:rPr>
              <a:t>. MSE : </a:t>
            </a:r>
            <a:r>
              <a:rPr lang="en-US" sz="1200" b="1" i="0" dirty="0">
                <a:solidFill>
                  <a:srgbClr val="212121"/>
                </a:solidFill>
                <a:latin typeface="Times New Roman"/>
                <a:ea typeface="Times New Roman"/>
                <a:cs typeface="Times New Roman"/>
                <a:sym typeface="Times New Roman"/>
              </a:rPr>
              <a:t>42747.1446  </a:t>
            </a:r>
            <a:r>
              <a:rPr lang="en-US" sz="1200" b="0" i="0" dirty="0">
                <a:solidFill>
                  <a:srgbClr val="212121"/>
                </a:solidFill>
                <a:latin typeface="Times New Roman"/>
                <a:ea typeface="Times New Roman"/>
                <a:cs typeface="Times New Roman"/>
                <a:sym typeface="Times New Roman"/>
              </a:rPr>
              <a:t>MAE : </a:t>
            </a:r>
            <a:r>
              <a:rPr lang="en-US" sz="1200" b="1" i="0" dirty="0">
                <a:solidFill>
                  <a:srgbClr val="212121"/>
                </a:solidFill>
                <a:latin typeface="Times New Roman"/>
                <a:ea typeface="Times New Roman"/>
                <a:cs typeface="Times New Roman"/>
                <a:sym typeface="Times New Roman"/>
              </a:rPr>
              <a:t>128.21  </a:t>
            </a:r>
            <a:r>
              <a:rPr lang="en-US" sz="1200" i="0" dirty="0">
                <a:solidFill>
                  <a:srgbClr val="212121"/>
                </a:solidFill>
                <a:latin typeface="Times New Roman"/>
                <a:ea typeface="Times New Roman"/>
                <a:cs typeface="Times New Roman"/>
                <a:sym typeface="Times New Roman"/>
              </a:rPr>
              <a:t>R</a:t>
            </a:r>
            <a:r>
              <a:rPr lang="en-US" sz="1200" b="0" i="0" dirty="0">
                <a:solidFill>
                  <a:srgbClr val="212121"/>
                </a:solidFill>
                <a:latin typeface="Times New Roman"/>
                <a:ea typeface="Times New Roman"/>
                <a:cs typeface="Times New Roman"/>
                <a:sym typeface="Times New Roman"/>
              </a:rPr>
              <a:t>MSE : </a:t>
            </a:r>
            <a:r>
              <a:rPr lang="en-US" sz="1200" b="1" i="0" dirty="0">
                <a:solidFill>
                  <a:srgbClr val="212121"/>
                </a:solidFill>
                <a:latin typeface="Times New Roman"/>
                <a:ea typeface="Times New Roman"/>
                <a:cs typeface="Times New Roman"/>
                <a:sym typeface="Times New Roman"/>
              </a:rPr>
              <a:t>206.753</a:t>
            </a:r>
            <a:endParaRPr dirty="0"/>
          </a:p>
          <a:p>
            <a:pPr marL="114300" lvl="0" indent="0" algn="l" rtl="0">
              <a:lnSpc>
                <a:spcPct val="115000"/>
              </a:lnSpc>
              <a:spcBef>
                <a:spcPts val="0"/>
              </a:spcBef>
              <a:spcAft>
                <a:spcPts val="0"/>
              </a:spcAft>
              <a:buClr>
                <a:schemeClr val="dk2"/>
              </a:buClr>
              <a:buSzPts val="1200"/>
              <a:buNone/>
            </a:pPr>
            <a:endParaRPr sz="1200" b="0" i="0" dirty="0">
              <a:solidFill>
                <a:srgbClr val="21212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212121"/>
              </a:buClr>
              <a:buSzPts val="1200"/>
              <a:buFont typeface="Arial"/>
              <a:buChar char="•"/>
            </a:pPr>
            <a:r>
              <a:rPr lang="en-US" sz="1200" b="0" i="0" dirty="0">
                <a:solidFill>
                  <a:srgbClr val="212121"/>
                </a:solidFill>
                <a:latin typeface="Times New Roman"/>
                <a:ea typeface="Times New Roman"/>
                <a:cs typeface="Times New Roman"/>
                <a:sym typeface="Times New Roman"/>
              </a:rPr>
              <a:t>Predicted and actual values of the test set follow an ideal line relation here.</a:t>
            </a:r>
            <a:endParaRPr dirty="0"/>
          </a:p>
          <a:p>
            <a:pPr marL="457200" lvl="0" indent="-266700" algn="l" rtl="0">
              <a:lnSpc>
                <a:spcPct val="115000"/>
              </a:lnSpc>
              <a:spcBef>
                <a:spcPts val="0"/>
              </a:spcBef>
              <a:spcAft>
                <a:spcPts val="0"/>
              </a:spcAft>
              <a:buClr>
                <a:schemeClr val="dk2"/>
              </a:buClr>
              <a:buSzPts val="1200"/>
              <a:buFont typeface="Arial"/>
              <a:buNone/>
            </a:pPr>
            <a:endParaRPr sz="1200" dirty="0">
              <a:solidFill>
                <a:srgbClr val="21212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212121"/>
              </a:buClr>
              <a:buSzPts val="1200"/>
              <a:buFont typeface="Arial"/>
              <a:buChar char="•"/>
            </a:pPr>
            <a:r>
              <a:rPr lang="en-US" sz="1200" dirty="0">
                <a:solidFill>
                  <a:srgbClr val="212121"/>
                </a:solidFill>
                <a:latin typeface="Times New Roman"/>
                <a:ea typeface="Times New Roman"/>
                <a:cs typeface="Times New Roman"/>
                <a:sym typeface="Times New Roman"/>
              </a:rPr>
              <a:t>T</a:t>
            </a:r>
            <a:r>
              <a:rPr lang="en-US" sz="1200" b="0" i="0" dirty="0">
                <a:solidFill>
                  <a:srgbClr val="212121"/>
                </a:solidFill>
                <a:latin typeface="Times New Roman"/>
                <a:ea typeface="Times New Roman"/>
                <a:cs typeface="Times New Roman"/>
                <a:sym typeface="Times New Roman"/>
              </a:rPr>
              <a:t>he Residual error is reduced significantly using Random forest. The majority of the Residual error are condensed around zero.</a:t>
            </a:r>
            <a:endParaRPr dirty="0"/>
          </a:p>
          <a:p>
            <a:pPr marL="457200" lvl="0" indent="-266700" algn="l" rtl="0">
              <a:lnSpc>
                <a:spcPct val="115000"/>
              </a:lnSpc>
              <a:spcBef>
                <a:spcPts val="0"/>
              </a:spcBef>
              <a:spcAft>
                <a:spcPts val="0"/>
              </a:spcAft>
              <a:buClr>
                <a:schemeClr val="dk2"/>
              </a:buClr>
              <a:buSzPts val="1200"/>
              <a:buFont typeface="Arial"/>
              <a:buNone/>
            </a:pPr>
            <a:endParaRPr sz="1200" b="0" i="0" dirty="0">
              <a:solidFill>
                <a:srgbClr val="212121"/>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endParaRPr sz="1200" dirty="0">
              <a:latin typeface="Times New Roman"/>
              <a:ea typeface="Times New Roman"/>
              <a:cs typeface="Times New Roman"/>
              <a:sym typeface="Times New Roman"/>
            </a:endParaRPr>
          </a:p>
        </p:txBody>
      </p:sp>
      <p:pic>
        <p:nvPicPr>
          <p:cNvPr id="273" name="Google Shape;273;p26"/>
          <p:cNvPicPr preferRelativeResize="0"/>
          <p:nvPr/>
        </p:nvPicPr>
        <p:blipFill rotWithShape="1">
          <a:blip r:embed="rId3">
            <a:alphaModFix/>
          </a:blip>
          <a:srcRect/>
          <a:stretch/>
        </p:blipFill>
        <p:spPr>
          <a:xfrm>
            <a:off x="30480" y="2571750"/>
            <a:ext cx="4541520" cy="2580379"/>
          </a:xfrm>
          <a:prstGeom prst="rect">
            <a:avLst/>
          </a:prstGeom>
          <a:noFill/>
          <a:ln>
            <a:noFill/>
          </a:ln>
        </p:spPr>
      </p:pic>
      <p:pic>
        <p:nvPicPr>
          <p:cNvPr id="274" name="Google Shape;274;p26"/>
          <p:cNvPicPr preferRelativeResize="0"/>
          <p:nvPr/>
        </p:nvPicPr>
        <p:blipFill rotWithShape="1">
          <a:blip r:embed="rId4">
            <a:alphaModFix/>
          </a:blip>
          <a:srcRect/>
          <a:stretch/>
        </p:blipFill>
        <p:spPr>
          <a:xfrm>
            <a:off x="4720115" y="2516372"/>
            <a:ext cx="4271962" cy="254330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7"/>
          <p:cNvSpPr txBox="1">
            <a:spLocks noGrp="1"/>
          </p:cNvSpPr>
          <p:nvPr>
            <p:ph type="title"/>
          </p:nvPr>
        </p:nvSpPr>
        <p:spPr>
          <a:xfrm>
            <a:off x="127591" y="232374"/>
            <a:ext cx="8832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3200" dirty="0">
                <a:solidFill>
                  <a:srgbClr val="FF0000"/>
                </a:solidFill>
                <a:latin typeface="Times New Roman"/>
                <a:ea typeface="Times New Roman"/>
                <a:cs typeface="Times New Roman"/>
                <a:sym typeface="Times New Roman"/>
              </a:rPr>
              <a:t>Feature Importance</a:t>
            </a:r>
            <a:endParaRPr dirty="0"/>
          </a:p>
        </p:txBody>
      </p:sp>
      <p:sp>
        <p:nvSpPr>
          <p:cNvPr id="280" name="Google Shape;280;p27"/>
          <p:cNvSpPr txBox="1">
            <a:spLocks noGrp="1"/>
          </p:cNvSpPr>
          <p:nvPr>
            <p:ph type="body" idx="1"/>
          </p:nvPr>
        </p:nvSpPr>
        <p:spPr>
          <a:xfrm>
            <a:off x="311701" y="1478756"/>
            <a:ext cx="4003124" cy="3271838"/>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2"/>
              </a:buClr>
              <a:buSzPts val="1400"/>
              <a:buFont typeface="Arial"/>
              <a:buChar char="•"/>
            </a:pPr>
            <a:r>
              <a:rPr lang="en-US" sz="1400" dirty="0">
                <a:solidFill>
                  <a:schemeClr val="accent2"/>
                </a:solidFill>
                <a:latin typeface="Times New Roman"/>
                <a:ea typeface="Times New Roman"/>
                <a:cs typeface="Times New Roman"/>
                <a:sym typeface="Times New Roman"/>
              </a:rPr>
              <a:t>The adjacent Graph shows the importance of the features on our Rented bike count.</a:t>
            </a:r>
            <a:endParaRPr dirty="0"/>
          </a:p>
          <a:p>
            <a:pPr marL="114300" lvl="0" indent="0" algn="l" rtl="0">
              <a:lnSpc>
                <a:spcPct val="115000"/>
              </a:lnSpc>
              <a:spcBef>
                <a:spcPts val="0"/>
              </a:spcBef>
              <a:spcAft>
                <a:spcPts val="0"/>
              </a:spcAft>
              <a:buClr>
                <a:schemeClr val="dk2"/>
              </a:buClr>
              <a:buSzPts val="1400"/>
              <a:buNone/>
            </a:pPr>
            <a:endParaRPr sz="1400" dirty="0">
              <a:solidFill>
                <a:schemeClr val="accent2"/>
              </a:solidFill>
              <a:latin typeface="Times New Roman"/>
              <a:ea typeface="Times New Roman"/>
              <a:cs typeface="Times New Roman"/>
              <a:sym typeface="Times New Roman"/>
            </a:endParaRPr>
          </a:p>
          <a:p>
            <a:pPr marL="114300" lvl="0" indent="0" algn="l" rtl="0">
              <a:lnSpc>
                <a:spcPct val="115000"/>
              </a:lnSpc>
              <a:spcBef>
                <a:spcPts val="0"/>
              </a:spcBef>
              <a:spcAft>
                <a:spcPts val="0"/>
              </a:spcAft>
              <a:buClr>
                <a:schemeClr val="dk2"/>
              </a:buClr>
              <a:buSzPts val="1400"/>
              <a:buNone/>
            </a:pPr>
            <a:endParaRPr sz="1400" dirty="0">
              <a:solidFill>
                <a:schemeClr val="accent2"/>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accent2"/>
              </a:buClr>
              <a:buSzPts val="1400"/>
              <a:buFont typeface="Arial"/>
              <a:buChar char="•"/>
            </a:pPr>
            <a:r>
              <a:rPr lang="en-US" sz="1400" b="1" dirty="0">
                <a:solidFill>
                  <a:schemeClr val="accent2"/>
                </a:solidFill>
                <a:latin typeface="Times New Roman"/>
                <a:ea typeface="Times New Roman"/>
                <a:cs typeface="Times New Roman"/>
                <a:sym typeface="Times New Roman"/>
              </a:rPr>
              <a:t>Temperature </a:t>
            </a:r>
            <a:r>
              <a:rPr lang="en-US" sz="1400" dirty="0">
                <a:solidFill>
                  <a:schemeClr val="accent2"/>
                </a:solidFill>
                <a:latin typeface="Times New Roman"/>
                <a:ea typeface="Times New Roman"/>
                <a:cs typeface="Times New Roman"/>
                <a:sym typeface="Times New Roman"/>
              </a:rPr>
              <a:t>and </a:t>
            </a:r>
            <a:r>
              <a:rPr lang="en-US" sz="1400" b="1" dirty="0">
                <a:solidFill>
                  <a:schemeClr val="accent2"/>
                </a:solidFill>
                <a:latin typeface="Times New Roman"/>
                <a:ea typeface="Times New Roman"/>
                <a:cs typeface="Times New Roman"/>
                <a:sym typeface="Times New Roman"/>
              </a:rPr>
              <a:t>Hour </a:t>
            </a:r>
            <a:r>
              <a:rPr lang="en-US" sz="1400" dirty="0">
                <a:solidFill>
                  <a:schemeClr val="accent2"/>
                </a:solidFill>
                <a:latin typeface="Times New Roman"/>
                <a:ea typeface="Times New Roman"/>
                <a:cs typeface="Times New Roman"/>
                <a:sym typeface="Times New Roman"/>
              </a:rPr>
              <a:t>of the day is a major factors </a:t>
            </a:r>
            <a:r>
              <a:rPr lang="en-US" sz="1400" b="1" dirty="0">
                <a:solidFill>
                  <a:schemeClr val="accent2"/>
                </a:solidFill>
                <a:latin typeface="Times New Roman"/>
                <a:ea typeface="Times New Roman"/>
                <a:cs typeface="Times New Roman"/>
                <a:sym typeface="Times New Roman"/>
              </a:rPr>
              <a:t>driving </a:t>
            </a:r>
            <a:r>
              <a:rPr lang="en-US" sz="1400" dirty="0">
                <a:solidFill>
                  <a:schemeClr val="accent2"/>
                </a:solidFill>
                <a:latin typeface="Times New Roman"/>
                <a:ea typeface="Times New Roman"/>
                <a:cs typeface="Times New Roman"/>
                <a:sym typeface="Times New Roman"/>
              </a:rPr>
              <a:t>the </a:t>
            </a:r>
            <a:r>
              <a:rPr lang="en-US" sz="1400" b="1" dirty="0">
                <a:solidFill>
                  <a:schemeClr val="accent2"/>
                </a:solidFill>
                <a:latin typeface="Times New Roman"/>
                <a:ea typeface="Times New Roman"/>
                <a:cs typeface="Times New Roman"/>
                <a:sym typeface="Times New Roman"/>
              </a:rPr>
              <a:t>demand for bikes</a:t>
            </a:r>
            <a:r>
              <a:rPr lang="en-US" sz="1400" dirty="0">
                <a:solidFill>
                  <a:schemeClr val="accent2"/>
                </a:solidFill>
                <a:latin typeface="Times New Roman"/>
                <a:ea typeface="Times New Roman"/>
                <a:cs typeface="Times New Roman"/>
                <a:sym typeface="Times New Roman"/>
              </a:rPr>
              <a:t>.</a:t>
            </a:r>
            <a:endParaRPr dirty="0"/>
          </a:p>
          <a:p>
            <a:pPr marL="114300" lvl="0" indent="0" algn="l" rtl="0">
              <a:lnSpc>
                <a:spcPct val="115000"/>
              </a:lnSpc>
              <a:spcBef>
                <a:spcPts val="0"/>
              </a:spcBef>
              <a:spcAft>
                <a:spcPts val="0"/>
              </a:spcAft>
              <a:buClr>
                <a:schemeClr val="dk2"/>
              </a:buClr>
              <a:buSzPts val="1400"/>
              <a:buNone/>
            </a:pPr>
            <a:endParaRPr sz="1400" dirty="0">
              <a:solidFill>
                <a:schemeClr val="accent2"/>
              </a:solidFill>
              <a:latin typeface="Times New Roman"/>
              <a:ea typeface="Times New Roman"/>
              <a:cs typeface="Times New Roman"/>
              <a:sym typeface="Times New Roman"/>
            </a:endParaRPr>
          </a:p>
          <a:p>
            <a:pPr marL="114300" lvl="0" indent="0" algn="l" rtl="0">
              <a:lnSpc>
                <a:spcPct val="115000"/>
              </a:lnSpc>
              <a:spcBef>
                <a:spcPts val="0"/>
              </a:spcBef>
              <a:spcAft>
                <a:spcPts val="0"/>
              </a:spcAft>
              <a:buClr>
                <a:schemeClr val="dk2"/>
              </a:buClr>
              <a:buSzPts val="1400"/>
              <a:buNone/>
            </a:pPr>
            <a:endParaRPr sz="1400" dirty="0">
              <a:solidFill>
                <a:schemeClr val="accent2"/>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accent2"/>
              </a:buClr>
              <a:buSzPts val="1400"/>
              <a:buFont typeface="Arial"/>
              <a:buChar char="•"/>
            </a:pPr>
            <a:r>
              <a:rPr lang="en-US" sz="1400" b="1" dirty="0">
                <a:solidFill>
                  <a:schemeClr val="accent2"/>
                </a:solidFill>
                <a:latin typeface="Times New Roman"/>
                <a:ea typeface="Times New Roman"/>
                <a:cs typeface="Times New Roman"/>
                <a:sym typeface="Times New Roman"/>
              </a:rPr>
              <a:t>Solar Radiation, Humidity, Rainfall</a:t>
            </a:r>
            <a:r>
              <a:rPr lang="en-US" sz="1400" dirty="0">
                <a:solidFill>
                  <a:schemeClr val="accent2"/>
                </a:solidFill>
                <a:latin typeface="Times New Roman"/>
                <a:ea typeface="Times New Roman"/>
                <a:cs typeface="Times New Roman"/>
                <a:sym typeface="Times New Roman"/>
              </a:rPr>
              <a:t>, where its working day or not are other variables driving the demand for bikes.</a:t>
            </a:r>
            <a:endParaRPr dirty="0"/>
          </a:p>
        </p:txBody>
      </p:sp>
      <p:pic>
        <p:nvPicPr>
          <p:cNvPr id="281" name="Google Shape;281;p27"/>
          <p:cNvPicPr preferRelativeResize="0"/>
          <p:nvPr/>
        </p:nvPicPr>
        <p:blipFill rotWithShape="1">
          <a:blip r:embed="rId3">
            <a:alphaModFix/>
          </a:blip>
          <a:srcRect/>
          <a:stretch/>
        </p:blipFill>
        <p:spPr>
          <a:xfrm>
            <a:off x="4314825" y="805074"/>
            <a:ext cx="4829175" cy="4022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8"/>
          <p:cNvSpPr txBox="1">
            <a:spLocks noGrp="1"/>
          </p:cNvSpPr>
          <p:nvPr>
            <p:ph type="title"/>
          </p:nvPr>
        </p:nvSpPr>
        <p:spPr>
          <a:xfrm>
            <a:off x="0" y="202922"/>
            <a:ext cx="8832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solidFill>
                  <a:srgbClr val="FF0000"/>
                </a:solidFill>
                <a:latin typeface="Times New Roman"/>
                <a:ea typeface="Times New Roman"/>
                <a:cs typeface="Times New Roman"/>
                <a:sym typeface="Times New Roman"/>
              </a:rPr>
              <a:t>Prediction Summary</a:t>
            </a:r>
            <a:endParaRPr dirty="0"/>
          </a:p>
        </p:txBody>
      </p:sp>
      <p:sp>
        <p:nvSpPr>
          <p:cNvPr id="287" name="Google Shape;287;p28"/>
          <p:cNvSpPr txBox="1">
            <a:spLocks noGrp="1"/>
          </p:cNvSpPr>
          <p:nvPr>
            <p:ph type="body" idx="1"/>
          </p:nvPr>
        </p:nvSpPr>
        <p:spPr>
          <a:xfrm>
            <a:off x="311700" y="964048"/>
            <a:ext cx="8520600" cy="1326406"/>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2"/>
              </a:buClr>
              <a:buSzPts val="1400"/>
              <a:buFont typeface="Arial"/>
              <a:buChar char="•"/>
            </a:pPr>
            <a:r>
              <a:rPr lang="en-US" sz="1400" dirty="0">
                <a:solidFill>
                  <a:schemeClr val="accent2"/>
                </a:solidFill>
                <a:latin typeface="Times New Roman"/>
                <a:ea typeface="Times New Roman"/>
                <a:cs typeface="Times New Roman"/>
                <a:sym typeface="Times New Roman"/>
              </a:rPr>
              <a:t>Predictions of the Linear Model are low due to the weak linear relationship between the dependent and independent variables.</a:t>
            </a:r>
            <a:endParaRPr dirty="0"/>
          </a:p>
          <a:p>
            <a:pPr marL="114300" lvl="0" indent="0" algn="l" rtl="0">
              <a:lnSpc>
                <a:spcPct val="115000"/>
              </a:lnSpc>
              <a:spcBef>
                <a:spcPts val="0"/>
              </a:spcBef>
              <a:spcAft>
                <a:spcPts val="0"/>
              </a:spcAft>
              <a:buClr>
                <a:schemeClr val="dk2"/>
              </a:buClr>
              <a:buSzPts val="1400"/>
              <a:buNone/>
            </a:pPr>
            <a:endParaRPr sz="1400" dirty="0">
              <a:solidFill>
                <a:schemeClr val="accent2"/>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accent2"/>
              </a:buClr>
              <a:buSzPts val="1400"/>
              <a:buFont typeface="Arial"/>
              <a:buChar char="•"/>
            </a:pPr>
            <a:r>
              <a:rPr lang="en-US" sz="1400" dirty="0">
                <a:solidFill>
                  <a:schemeClr val="accent2"/>
                </a:solidFill>
                <a:latin typeface="Times New Roman"/>
                <a:ea typeface="Times New Roman"/>
                <a:cs typeface="Times New Roman"/>
                <a:sym typeface="Times New Roman"/>
              </a:rPr>
              <a:t>The nonlinear model appears to give better accuracy. Best predictions are obtained from Random forests with a test data accuracy of </a:t>
            </a:r>
            <a:r>
              <a:rPr lang="en-US" sz="1400" b="1" dirty="0">
                <a:solidFill>
                  <a:schemeClr val="accent2"/>
                </a:solidFill>
                <a:latin typeface="Times New Roman"/>
                <a:ea typeface="Times New Roman"/>
                <a:cs typeface="Times New Roman"/>
                <a:sym typeface="Times New Roman"/>
              </a:rPr>
              <a:t>0.875</a:t>
            </a:r>
            <a:r>
              <a:rPr lang="en-US" sz="1400" dirty="0">
                <a:solidFill>
                  <a:schemeClr val="accent2"/>
                </a:solidFill>
                <a:latin typeface="Times New Roman"/>
                <a:ea typeface="Times New Roman"/>
                <a:cs typeface="Times New Roman"/>
                <a:sym typeface="Times New Roman"/>
              </a:rPr>
              <a:t>.</a:t>
            </a:r>
            <a:endParaRPr dirty="0"/>
          </a:p>
        </p:txBody>
      </p:sp>
      <p:pic>
        <p:nvPicPr>
          <p:cNvPr id="288" name="Google Shape;288;p28" descr="https://lh3.googleusercontent.com/OATyXKm8sQyHR-O0cgEitMZNTESpHN521MKGlz4z_O5VxGQYcnpoDLd4j51bX16TI-GOE9UOCY42SovPVtBfD5gvRMKnNv8HthIQlNo80Ld2192mG5oXgW8Qm4RxWZ7oFiEQymIslHO-3nKqfFLJOw"/>
          <p:cNvPicPr preferRelativeResize="0"/>
          <p:nvPr/>
        </p:nvPicPr>
        <p:blipFill rotWithShape="1">
          <a:blip r:embed="rId3">
            <a:alphaModFix/>
          </a:blip>
          <a:srcRect/>
          <a:stretch/>
        </p:blipFill>
        <p:spPr>
          <a:xfrm>
            <a:off x="387075" y="2478880"/>
            <a:ext cx="8058150" cy="2152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3"/>
          <p:cNvSpPr txBox="1">
            <a:spLocks noGrp="1"/>
          </p:cNvSpPr>
          <p:nvPr>
            <p:ph type="title"/>
          </p:nvPr>
        </p:nvSpPr>
        <p:spPr>
          <a:xfrm>
            <a:off x="0" y="338699"/>
            <a:ext cx="8832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solidFill>
                  <a:srgbClr val="FF0000"/>
                </a:solidFill>
                <a:latin typeface="Times New Roman"/>
                <a:ea typeface="Times New Roman"/>
                <a:cs typeface="Times New Roman"/>
                <a:sym typeface="Times New Roman"/>
              </a:rPr>
              <a:t>Introduction</a:t>
            </a:r>
            <a:endParaRPr dirty="0">
              <a:solidFill>
                <a:srgbClr val="FF0000"/>
              </a:solidFill>
              <a:latin typeface="Times New Roman"/>
              <a:ea typeface="Times New Roman"/>
              <a:cs typeface="Times New Roman"/>
              <a:sym typeface="Times New Roman"/>
            </a:endParaRPr>
          </a:p>
        </p:txBody>
      </p:sp>
      <p:sp>
        <p:nvSpPr>
          <p:cNvPr id="69" name="Google Shape;69;p3"/>
          <p:cNvSpPr txBox="1">
            <a:spLocks noGrp="1"/>
          </p:cNvSpPr>
          <p:nvPr>
            <p:ph type="body" idx="1"/>
          </p:nvPr>
        </p:nvSpPr>
        <p:spPr>
          <a:xfrm>
            <a:off x="0" y="1152475"/>
            <a:ext cx="88323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sz="1600" dirty="0">
                <a:solidFill>
                  <a:schemeClr val="accent2"/>
                </a:solidFill>
                <a:latin typeface="Times New Roman"/>
                <a:ea typeface="Times New Roman"/>
                <a:cs typeface="Times New Roman"/>
                <a:sym typeface="Times New Roman"/>
              </a:rPr>
              <a:t>A bike rental or bike hire business rents out motorcycles for short periods of time, Usually for a few hours. Most rentals are provided by bike shops as a sideline to their main businesses of sales and service, but some shops specialize in rentals. </a:t>
            </a:r>
            <a:endParaRPr sz="1600" dirty="0">
              <a:solidFill>
                <a:schemeClr val="accent2"/>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endParaRPr sz="1600" dirty="0">
              <a:solidFill>
                <a:schemeClr val="accent2"/>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endParaRPr sz="1600" dirty="0">
              <a:solidFill>
                <a:schemeClr val="accent2"/>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r>
              <a:rPr lang="en-US" sz="1600" dirty="0">
                <a:solidFill>
                  <a:schemeClr val="accent2"/>
                </a:solidFill>
                <a:latin typeface="Times New Roman"/>
                <a:ea typeface="Times New Roman"/>
                <a:cs typeface="Times New Roman"/>
                <a:sym typeface="Times New Roman"/>
              </a:rPr>
              <a:t>As with car rental, bicycle rental shops primarily serve people who do not have access to vehicles, typically travelers and particularly tourists.</a:t>
            </a:r>
            <a:endParaRPr sz="1600" dirty="0">
              <a:solidFill>
                <a:schemeClr val="accent2"/>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endParaRPr sz="1600" dirty="0">
              <a:solidFill>
                <a:schemeClr val="accent2"/>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endParaRPr sz="1600" dirty="0">
              <a:solidFill>
                <a:schemeClr val="accent2"/>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r>
              <a:rPr lang="en-US" sz="1600" dirty="0">
                <a:solidFill>
                  <a:schemeClr val="accent2"/>
                </a:solidFill>
                <a:latin typeface="Times New Roman"/>
                <a:ea typeface="Times New Roman"/>
                <a:cs typeface="Times New Roman"/>
                <a:sym typeface="Times New Roman"/>
              </a:rPr>
              <a:t>Bike rental shops rent by the day or week as well as by the hour, and these provide an excellent opportunity for those who would like to avoid shipping their own bikes but would like to do a multi-day bike tour of a particular area.</a:t>
            </a:r>
            <a:endParaRPr dirty="0"/>
          </a:p>
          <a:p>
            <a:pPr marL="114300" lvl="0" indent="0" algn="l" rtl="0">
              <a:lnSpc>
                <a:spcPct val="115000"/>
              </a:lnSpc>
              <a:spcBef>
                <a:spcPts val="0"/>
              </a:spcBef>
              <a:spcAft>
                <a:spcPts val="0"/>
              </a:spcAft>
              <a:buSzPts val="1800"/>
              <a:buNone/>
            </a:pPr>
            <a:endParaRPr sz="1600" dirty="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9"/>
          <p:cNvSpPr txBox="1">
            <a:spLocks noGrp="1"/>
          </p:cNvSpPr>
          <p:nvPr>
            <p:ph type="title"/>
          </p:nvPr>
        </p:nvSpPr>
        <p:spPr>
          <a:xfrm>
            <a:off x="0" y="187786"/>
            <a:ext cx="8832300" cy="30718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3200" dirty="0">
                <a:solidFill>
                  <a:srgbClr val="FF0000"/>
                </a:solidFill>
                <a:latin typeface="Times New Roman"/>
                <a:ea typeface="Times New Roman"/>
                <a:cs typeface="Times New Roman"/>
                <a:sym typeface="Times New Roman"/>
              </a:rPr>
              <a:t>Conclusion</a:t>
            </a:r>
            <a:endParaRPr dirty="0"/>
          </a:p>
        </p:txBody>
      </p:sp>
      <p:sp>
        <p:nvSpPr>
          <p:cNvPr id="294" name="Google Shape;294;p29"/>
          <p:cNvSpPr txBox="1">
            <a:spLocks noGrp="1"/>
          </p:cNvSpPr>
          <p:nvPr>
            <p:ph type="body" idx="1"/>
          </p:nvPr>
        </p:nvSpPr>
        <p:spPr>
          <a:xfrm>
            <a:off x="311700" y="1041991"/>
            <a:ext cx="8520600" cy="3865765"/>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2"/>
              </a:buClr>
              <a:buSzPts val="1400"/>
              <a:buFont typeface="Arial"/>
              <a:buChar char="•"/>
            </a:pPr>
            <a:r>
              <a:rPr lang="en-US" sz="1400" dirty="0">
                <a:solidFill>
                  <a:schemeClr val="accent2"/>
                </a:solidFill>
                <a:latin typeface="Times New Roman"/>
                <a:ea typeface="Times New Roman"/>
                <a:cs typeface="Times New Roman"/>
                <a:sym typeface="Times New Roman"/>
              </a:rPr>
              <a:t>Most numbers of Bikes were rented in </a:t>
            </a:r>
            <a:r>
              <a:rPr lang="en-US" sz="1400" b="1" dirty="0">
                <a:solidFill>
                  <a:schemeClr val="accent2"/>
                </a:solidFill>
                <a:latin typeface="Times New Roman"/>
                <a:ea typeface="Times New Roman"/>
                <a:cs typeface="Times New Roman"/>
                <a:sym typeface="Times New Roman"/>
              </a:rPr>
              <a:t>Summer</a:t>
            </a:r>
            <a:r>
              <a:rPr lang="en-US" sz="1400" dirty="0">
                <a:solidFill>
                  <a:schemeClr val="accent2"/>
                </a:solidFill>
                <a:latin typeface="Times New Roman"/>
                <a:ea typeface="Times New Roman"/>
                <a:cs typeface="Times New Roman"/>
                <a:sym typeface="Times New Roman"/>
              </a:rPr>
              <a:t>, followed by </a:t>
            </a:r>
            <a:r>
              <a:rPr lang="en-US" sz="1400" b="1" dirty="0">
                <a:solidFill>
                  <a:schemeClr val="accent2"/>
                </a:solidFill>
                <a:latin typeface="Times New Roman"/>
                <a:ea typeface="Times New Roman"/>
                <a:cs typeface="Times New Roman"/>
                <a:sym typeface="Times New Roman"/>
              </a:rPr>
              <a:t>Autumn</a:t>
            </a:r>
            <a:r>
              <a:rPr lang="en-US" sz="1400" dirty="0">
                <a:solidFill>
                  <a:schemeClr val="accent2"/>
                </a:solidFill>
                <a:latin typeface="Times New Roman"/>
                <a:ea typeface="Times New Roman"/>
                <a:cs typeface="Times New Roman"/>
                <a:sym typeface="Times New Roman"/>
              </a:rPr>
              <a:t>, </a:t>
            </a:r>
            <a:r>
              <a:rPr lang="en-US" sz="1400" b="1" dirty="0">
                <a:solidFill>
                  <a:schemeClr val="accent2"/>
                </a:solidFill>
                <a:latin typeface="Times New Roman"/>
                <a:ea typeface="Times New Roman"/>
                <a:cs typeface="Times New Roman"/>
                <a:sym typeface="Times New Roman"/>
              </a:rPr>
              <a:t>Spring</a:t>
            </a:r>
            <a:r>
              <a:rPr lang="en-US" sz="1400" dirty="0">
                <a:solidFill>
                  <a:schemeClr val="accent2"/>
                </a:solidFill>
                <a:latin typeface="Times New Roman"/>
                <a:ea typeface="Times New Roman"/>
                <a:cs typeface="Times New Roman"/>
                <a:sym typeface="Times New Roman"/>
              </a:rPr>
              <a:t>, and </a:t>
            </a:r>
            <a:r>
              <a:rPr lang="en-US" sz="1400" b="1" dirty="0">
                <a:solidFill>
                  <a:schemeClr val="accent2"/>
                </a:solidFill>
                <a:latin typeface="Times New Roman"/>
                <a:ea typeface="Times New Roman"/>
                <a:cs typeface="Times New Roman"/>
                <a:sym typeface="Times New Roman"/>
              </a:rPr>
              <a:t>Winter</a:t>
            </a:r>
            <a:r>
              <a:rPr lang="en-US" sz="1400" dirty="0">
                <a:solidFill>
                  <a:schemeClr val="accent2"/>
                </a:solidFill>
                <a:latin typeface="Times New Roman"/>
                <a:ea typeface="Times New Roman"/>
                <a:cs typeface="Times New Roman"/>
                <a:sym typeface="Times New Roman"/>
              </a:rPr>
              <a:t>. </a:t>
            </a:r>
            <a:r>
              <a:rPr lang="en-US" sz="1400" b="1" dirty="0">
                <a:solidFill>
                  <a:schemeClr val="accent2"/>
                </a:solidFill>
                <a:latin typeface="Times New Roman"/>
                <a:ea typeface="Times New Roman"/>
                <a:cs typeface="Times New Roman"/>
                <a:sym typeface="Times New Roman"/>
              </a:rPr>
              <a:t>May-July </a:t>
            </a:r>
            <a:r>
              <a:rPr lang="en-US" sz="1400" dirty="0">
                <a:solidFill>
                  <a:schemeClr val="accent2"/>
                </a:solidFill>
                <a:latin typeface="Times New Roman"/>
                <a:ea typeface="Times New Roman"/>
                <a:cs typeface="Times New Roman"/>
                <a:sym typeface="Times New Roman"/>
              </a:rPr>
              <a:t>is the peak Bike renting Season, and </a:t>
            </a:r>
            <a:r>
              <a:rPr lang="en-US" sz="1400" b="1" dirty="0">
                <a:solidFill>
                  <a:schemeClr val="accent2"/>
                </a:solidFill>
                <a:latin typeface="Times New Roman"/>
                <a:ea typeface="Times New Roman"/>
                <a:cs typeface="Times New Roman"/>
                <a:sym typeface="Times New Roman"/>
              </a:rPr>
              <a:t>Dec-Feb </a:t>
            </a:r>
            <a:r>
              <a:rPr lang="en-US" sz="1400" dirty="0">
                <a:solidFill>
                  <a:schemeClr val="accent2"/>
                </a:solidFill>
                <a:latin typeface="Times New Roman"/>
                <a:ea typeface="Times New Roman"/>
                <a:cs typeface="Times New Roman"/>
                <a:sym typeface="Times New Roman"/>
              </a:rPr>
              <a:t>is the least preferred month for bike renting.</a:t>
            </a:r>
            <a:endParaRPr dirty="0"/>
          </a:p>
          <a:p>
            <a:pPr marL="114300" lvl="0" indent="0" algn="l" rtl="0">
              <a:lnSpc>
                <a:spcPct val="115000"/>
              </a:lnSpc>
              <a:spcBef>
                <a:spcPts val="0"/>
              </a:spcBef>
              <a:spcAft>
                <a:spcPts val="0"/>
              </a:spcAft>
              <a:buClr>
                <a:schemeClr val="dk2"/>
              </a:buClr>
              <a:buSzPts val="1400"/>
              <a:buNone/>
            </a:pPr>
            <a:endParaRPr sz="1400" dirty="0">
              <a:solidFill>
                <a:schemeClr val="accent2"/>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accent2"/>
              </a:buClr>
              <a:buSzPts val="1400"/>
              <a:buFont typeface="Arial"/>
              <a:buChar char="•"/>
            </a:pPr>
            <a:r>
              <a:rPr lang="en-US" sz="1400" b="1" dirty="0">
                <a:solidFill>
                  <a:schemeClr val="accent2"/>
                </a:solidFill>
                <a:latin typeface="Times New Roman"/>
                <a:ea typeface="Times New Roman"/>
                <a:cs typeface="Times New Roman"/>
                <a:sym typeface="Times New Roman"/>
              </a:rPr>
              <a:t>Majority </a:t>
            </a:r>
            <a:r>
              <a:rPr lang="en-US" sz="1400" dirty="0">
                <a:solidFill>
                  <a:schemeClr val="accent2"/>
                </a:solidFill>
                <a:latin typeface="Times New Roman"/>
                <a:ea typeface="Times New Roman"/>
                <a:cs typeface="Times New Roman"/>
                <a:sym typeface="Times New Roman"/>
              </a:rPr>
              <a:t>of the </a:t>
            </a:r>
            <a:r>
              <a:rPr lang="en-US" sz="1400" b="1" dirty="0">
                <a:solidFill>
                  <a:schemeClr val="accent2"/>
                </a:solidFill>
                <a:latin typeface="Times New Roman"/>
                <a:ea typeface="Times New Roman"/>
                <a:cs typeface="Times New Roman"/>
                <a:sym typeface="Times New Roman"/>
              </a:rPr>
              <a:t>client </a:t>
            </a:r>
            <a:r>
              <a:rPr lang="en-US" sz="1400" dirty="0">
                <a:solidFill>
                  <a:schemeClr val="accent2"/>
                </a:solidFill>
                <a:latin typeface="Times New Roman"/>
                <a:ea typeface="Times New Roman"/>
                <a:cs typeface="Times New Roman"/>
                <a:sym typeface="Times New Roman"/>
              </a:rPr>
              <a:t>in the bike rental sector belongs to the </a:t>
            </a:r>
            <a:r>
              <a:rPr lang="en-US" sz="1400" b="1" dirty="0">
                <a:solidFill>
                  <a:schemeClr val="accent2"/>
                </a:solidFill>
                <a:latin typeface="Times New Roman"/>
                <a:ea typeface="Times New Roman"/>
                <a:cs typeface="Times New Roman"/>
                <a:sym typeface="Times New Roman"/>
              </a:rPr>
              <a:t>Working class</a:t>
            </a:r>
            <a:r>
              <a:rPr lang="en-US" sz="1400" dirty="0">
                <a:solidFill>
                  <a:schemeClr val="accent2"/>
                </a:solidFill>
                <a:latin typeface="Times New Roman"/>
                <a:ea typeface="Times New Roman"/>
                <a:cs typeface="Times New Roman"/>
                <a:sym typeface="Times New Roman"/>
              </a:rPr>
              <a:t>. This is evident from EDA analysis where bike demand is more on weekdays, working days in Seoul.</a:t>
            </a:r>
            <a:endParaRPr dirty="0"/>
          </a:p>
          <a:p>
            <a:pPr marL="457200" lvl="0" indent="-254000" algn="l" rtl="0">
              <a:lnSpc>
                <a:spcPct val="115000"/>
              </a:lnSpc>
              <a:spcBef>
                <a:spcPts val="0"/>
              </a:spcBef>
              <a:spcAft>
                <a:spcPts val="0"/>
              </a:spcAft>
              <a:buClr>
                <a:schemeClr val="dk2"/>
              </a:buClr>
              <a:buSzPts val="1400"/>
              <a:buFont typeface="Arial"/>
              <a:buNone/>
            </a:pPr>
            <a:endParaRPr sz="1400" b="1" dirty="0">
              <a:solidFill>
                <a:schemeClr val="accent2"/>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accent2"/>
              </a:buClr>
              <a:buSzPts val="1400"/>
              <a:buFont typeface="Arial"/>
              <a:buChar char="•"/>
            </a:pPr>
            <a:r>
              <a:rPr lang="en-US" sz="1400" b="1" dirty="0">
                <a:solidFill>
                  <a:schemeClr val="accent2"/>
                </a:solidFill>
                <a:latin typeface="Times New Roman"/>
                <a:ea typeface="Times New Roman"/>
                <a:cs typeface="Times New Roman"/>
                <a:sym typeface="Times New Roman"/>
              </a:rPr>
              <a:t>Temperature </a:t>
            </a:r>
            <a:r>
              <a:rPr lang="en-US" sz="1400" dirty="0">
                <a:solidFill>
                  <a:schemeClr val="accent2"/>
                </a:solidFill>
                <a:latin typeface="Times New Roman"/>
                <a:ea typeface="Times New Roman"/>
                <a:cs typeface="Times New Roman"/>
                <a:sym typeface="Times New Roman"/>
              </a:rPr>
              <a:t>of </a:t>
            </a:r>
            <a:r>
              <a:rPr lang="en-US" sz="1400" b="1" dirty="0">
                <a:solidFill>
                  <a:schemeClr val="accent2"/>
                </a:solidFill>
                <a:latin typeface="Times New Roman"/>
                <a:ea typeface="Times New Roman"/>
                <a:cs typeface="Times New Roman"/>
                <a:sym typeface="Times New Roman"/>
              </a:rPr>
              <a:t>20-30 Degrees</a:t>
            </a:r>
            <a:r>
              <a:rPr lang="en-US" sz="1400" dirty="0">
                <a:solidFill>
                  <a:schemeClr val="accent2"/>
                </a:solidFill>
                <a:latin typeface="Times New Roman"/>
                <a:ea typeface="Times New Roman"/>
                <a:cs typeface="Times New Roman"/>
                <a:sym typeface="Times New Roman"/>
              </a:rPr>
              <a:t>, </a:t>
            </a:r>
            <a:r>
              <a:rPr lang="en-US" sz="1400" b="1" dirty="0">
                <a:solidFill>
                  <a:schemeClr val="accent2"/>
                </a:solidFill>
                <a:latin typeface="Times New Roman"/>
                <a:ea typeface="Times New Roman"/>
                <a:cs typeface="Times New Roman"/>
                <a:sym typeface="Times New Roman"/>
              </a:rPr>
              <a:t>evening time 4 pm- 8 pm, Humidity </a:t>
            </a:r>
            <a:r>
              <a:rPr lang="en-US" sz="1400" dirty="0">
                <a:solidFill>
                  <a:schemeClr val="accent2"/>
                </a:solidFill>
                <a:latin typeface="Times New Roman"/>
                <a:ea typeface="Times New Roman"/>
                <a:cs typeface="Times New Roman"/>
                <a:sym typeface="Times New Roman"/>
              </a:rPr>
              <a:t>between </a:t>
            </a:r>
            <a:r>
              <a:rPr lang="en-US" sz="1400" b="1" dirty="0">
                <a:solidFill>
                  <a:schemeClr val="accent2"/>
                </a:solidFill>
                <a:latin typeface="Times New Roman"/>
                <a:ea typeface="Times New Roman"/>
                <a:cs typeface="Times New Roman"/>
                <a:sym typeface="Times New Roman"/>
              </a:rPr>
              <a:t>40%-60%  </a:t>
            </a:r>
            <a:r>
              <a:rPr lang="en-US" sz="1400" dirty="0">
                <a:solidFill>
                  <a:schemeClr val="accent2"/>
                </a:solidFill>
                <a:latin typeface="Times New Roman"/>
                <a:ea typeface="Times New Roman"/>
                <a:cs typeface="Times New Roman"/>
                <a:sym typeface="Times New Roman"/>
              </a:rPr>
              <a:t>are the most favorable parameters where the Bike demand is at its peak.</a:t>
            </a:r>
            <a:endParaRPr dirty="0"/>
          </a:p>
          <a:p>
            <a:pPr marL="457200" lvl="0" indent="-254000" algn="l" rtl="0">
              <a:lnSpc>
                <a:spcPct val="115000"/>
              </a:lnSpc>
              <a:spcBef>
                <a:spcPts val="0"/>
              </a:spcBef>
              <a:spcAft>
                <a:spcPts val="0"/>
              </a:spcAft>
              <a:buClr>
                <a:schemeClr val="dk2"/>
              </a:buClr>
              <a:buSzPts val="1400"/>
              <a:buFont typeface="Arial"/>
              <a:buNone/>
            </a:pPr>
            <a:endParaRPr sz="1400" dirty="0">
              <a:solidFill>
                <a:schemeClr val="accent2"/>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accent2"/>
              </a:buClr>
              <a:buSzPts val="1400"/>
              <a:buFont typeface="Arial"/>
              <a:buChar char="•"/>
            </a:pPr>
            <a:r>
              <a:rPr lang="en-US" sz="1400" b="1" dirty="0">
                <a:solidFill>
                  <a:schemeClr val="accent2"/>
                </a:solidFill>
                <a:latin typeface="Times New Roman"/>
                <a:ea typeface="Times New Roman"/>
                <a:cs typeface="Times New Roman"/>
                <a:sym typeface="Times New Roman"/>
              </a:rPr>
              <a:t>Temperature, Hour </a:t>
            </a:r>
            <a:r>
              <a:rPr lang="en-US" sz="1400" dirty="0">
                <a:solidFill>
                  <a:schemeClr val="accent2"/>
                </a:solidFill>
                <a:latin typeface="Times New Roman"/>
                <a:ea typeface="Times New Roman"/>
                <a:cs typeface="Times New Roman"/>
                <a:sym typeface="Times New Roman"/>
              </a:rPr>
              <a:t>of the day, </a:t>
            </a:r>
            <a:r>
              <a:rPr lang="en-US" sz="1400" b="1" dirty="0">
                <a:solidFill>
                  <a:schemeClr val="accent2"/>
                </a:solidFill>
                <a:latin typeface="Times New Roman"/>
                <a:ea typeface="Times New Roman"/>
                <a:cs typeface="Times New Roman"/>
                <a:sym typeface="Times New Roman"/>
              </a:rPr>
              <a:t>Solar radiation</a:t>
            </a:r>
            <a:r>
              <a:rPr lang="en-US" sz="1400" dirty="0">
                <a:solidFill>
                  <a:schemeClr val="accent2"/>
                </a:solidFill>
                <a:latin typeface="Times New Roman"/>
                <a:ea typeface="Times New Roman"/>
                <a:cs typeface="Times New Roman"/>
                <a:sym typeface="Times New Roman"/>
              </a:rPr>
              <a:t>, and </a:t>
            </a:r>
            <a:r>
              <a:rPr lang="en-US" sz="1400" b="1" dirty="0">
                <a:solidFill>
                  <a:schemeClr val="accent2"/>
                </a:solidFill>
                <a:latin typeface="Times New Roman"/>
                <a:ea typeface="Times New Roman"/>
                <a:cs typeface="Times New Roman"/>
                <a:sym typeface="Times New Roman"/>
              </a:rPr>
              <a:t>Humidity </a:t>
            </a:r>
            <a:r>
              <a:rPr lang="en-US" sz="1400" dirty="0">
                <a:solidFill>
                  <a:schemeClr val="accent2"/>
                </a:solidFill>
                <a:latin typeface="Times New Roman"/>
                <a:ea typeface="Times New Roman"/>
                <a:cs typeface="Times New Roman"/>
                <a:sym typeface="Times New Roman"/>
              </a:rPr>
              <a:t>are major driving factors for the Bike rent demand.</a:t>
            </a:r>
            <a:endParaRPr dirty="0"/>
          </a:p>
          <a:p>
            <a:pPr marL="457200" lvl="0" indent="-254000" algn="l" rtl="0">
              <a:lnSpc>
                <a:spcPct val="115000"/>
              </a:lnSpc>
              <a:spcBef>
                <a:spcPts val="0"/>
              </a:spcBef>
              <a:spcAft>
                <a:spcPts val="0"/>
              </a:spcAft>
              <a:buClr>
                <a:schemeClr val="dk2"/>
              </a:buClr>
              <a:buSzPts val="1400"/>
              <a:buFont typeface="Arial"/>
              <a:buNone/>
            </a:pPr>
            <a:endParaRPr sz="1400" dirty="0">
              <a:solidFill>
                <a:schemeClr val="accent2"/>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accent2"/>
              </a:buClr>
              <a:buSzPts val="1400"/>
              <a:buFont typeface="Arial"/>
              <a:buChar char="•"/>
            </a:pPr>
            <a:r>
              <a:rPr lang="en-US" sz="1400" dirty="0">
                <a:solidFill>
                  <a:schemeClr val="accent2"/>
                </a:solidFill>
                <a:latin typeface="Times New Roman"/>
                <a:ea typeface="Times New Roman"/>
                <a:cs typeface="Times New Roman"/>
                <a:sym typeface="Times New Roman"/>
              </a:rPr>
              <a:t>Feature and Labels had a weak linear relationship, hence the prediction from the linear model was very low. Best predictions are obtained with a </a:t>
            </a:r>
            <a:r>
              <a:rPr lang="en-US" sz="1400" b="1" dirty="0">
                <a:solidFill>
                  <a:schemeClr val="accent2"/>
                </a:solidFill>
                <a:latin typeface="Times New Roman"/>
                <a:ea typeface="Times New Roman"/>
                <a:cs typeface="Times New Roman"/>
                <a:sym typeface="Times New Roman"/>
              </a:rPr>
              <a:t>Random forest </a:t>
            </a:r>
            <a:r>
              <a:rPr lang="en-US" sz="1400" dirty="0">
                <a:solidFill>
                  <a:schemeClr val="accent2"/>
                </a:solidFill>
                <a:latin typeface="Times New Roman"/>
                <a:ea typeface="Times New Roman"/>
                <a:cs typeface="Times New Roman"/>
                <a:sym typeface="Times New Roman"/>
              </a:rPr>
              <a:t>model with an accuracy of </a:t>
            </a:r>
            <a:r>
              <a:rPr lang="en-US" sz="1400" b="1" dirty="0">
                <a:solidFill>
                  <a:schemeClr val="accent2"/>
                </a:solidFill>
                <a:latin typeface="Times New Roman"/>
                <a:ea typeface="Times New Roman"/>
                <a:cs typeface="Times New Roman"/>
                <a:sym typeface="Times New Roman"/>
              </a:rPr>
              <a:t>0.875</a:t>
            </a:r>
            <a:endParaRPr dirty="0"/>
          </a:p>
          <a:p>
            <a:pPr marL="457200" lvl="0" indent="-254000" algn="l" rtl="0">
              <a:lnSpc>
                <a:spcPct val="115000"/>
              </a:lnSpc>
              <a:spcBef>
                <a:spcPts val="0"/>
              </a:spcBef>
              <a:spcAft>
                <a:spcPts val="0"/>
              </a:spcAft>
              <a:buClr>
                <a:schemeClr val="dk2"/>
              </a:buClr>
              <a:buSzPts val="1400"/>
              <a:buFont typeface="Arial"/>
              <a:buNone/>
            </a:pPr>
            <a:endParaRPr sz="1400" b="1" dirty="0">
              <a:solidFill>
                <a:schemeClr val="accent2"/>
              </a:solidFill>
              <a:latin typeface="Times New Roman"/>
              <a:ea typeface="Times New Roman"/>
              <a:cs typeface="Times New Roman"/>
              <a:sym typeface="Times New Roman"/>
            </a:endParaRPr>
          </a:p>
          <a:p>
            <a:pPr marL="457200" lvl="0" indent="-254000" algn="l" rtl="0">
              <a:lnSpc>
                <a:spcPct val="115000"/>
              </a:lnSpc>
              <a:spcBef>
                <a:spcPts val="0"/>
              </a:spcBef>
              <a:spcAft>
                <a:spcPts val="0"/>
              </a:spcAft>
              <a:buClr>
                <a:schemeClr val="dk2"/>
              </a:buClr>
              <a:buSzPts val="1400"/>
              <a:buFont typeface="Arial"/>
              <a:buNone/>
            </a:pPr>
            <a:endParaRPr sz="1400" b="1" dirty="0">
              <a:solidFill>
                <a:schemeClr val="accent2"/>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endParaRPr sz="1400" dirty="0">
              <a:solidFill>
                <a:schemeClr val="accent2"/>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4"/>
          <p:cNvSpPr txBox="1">
            <a:spLocks noGrp="1"/>
          </p:cNvSpPr>
          <p:nvPr>
            <p:ph type="title"/>
          </p:nvPr>
        </p:nvSpPr>
        <p:spPr>
          <a:xfrm>
            <a:off x="0" y="289081"/>
            <a:ext cx="8832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solidFill>
                  <a:srgbClr val="FF0000"/>
                </a:solidFill>
                <a:latin typeface="Times New Roman"/>
                <a:ea typeface="Times New Roman"/>
                <a:cs typeface="Times New Roman"/>
                <a:sym typeface="Times New Roman"/>
              </a:rPr>
              <a:t>Problem Statement</a:t>
            </a:r>
            <a:br>
              <a:rPr lang="en-US" sz="3200" dirty="0">
                <a:solidFill>
                  <a:srgbClr val="FF0000"/>
                </a:solidFill>
                <a:latin typeface="Times New Roman"/>
                <a:ea typeface="Times New Roman"/>
                <a:cs typeface="Times New Roman"/>
                <a:sym typeface="Times New Roman"/>
              </a:rPr>
            </a:br>
            <a:endParaRPr sz="3200" dirty="0">
              <a:solidFill>
                <a:srgbClr val="FF0000"/>
              </a:solidFill>
              <a:latin typeface="Times New Roman"/>
              <a:ea typeface="Times New Roman"/>
              <a:cs typeface="Times New Roman"/>
              <a:sym typeface="Times New Roman"/>
            </a:endParaRPr>
          </a:p>
        </p:txBody>
      </p:sp>
      <p:sp>
        <p:nvSpPr>
          <p:cNvPr id="75" name="Google Shape;75;p4"/>
          <p:cNvSpPr txBox="1">
            <a:spLocks noGrp="1"/>
          </p:cNvSpPr>
          <p:nvPr>
            <p:ph type="body" idx="1"/>
          </p:nvPr>
        </p:nvSpPr>
        <p:spPr>
          <a:xfrm>
            <a:off x="0" y="1218206"/>
            <a:ext cx="5090160" cy="347472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sz="1600" b="0" i="0" dirty="0">
                <a:solidFill>
                  <a:schemeClr val="accent2"/>
                </a:solidFill>
                <a:latin typeface="Times New Roman"/>
                <a:ea typeface="Times New Roman"/>
                <a:cs typeface="Times New Roman"/>
                <a:sym typeface="Times New Roman"/>
              </a:rPr>
              <a:t>Currently, Rental bikes are introduced in many urban cities for the enhancement of mobility comfort. </a:t>
            </a:r>
            <a:endParaRPr dirty="0"/>
          </a:p>
          <a:p>
            <a:pPr marL="114300" lvl="0" indent="0" algn="l" rtl="0">
              <a:lnSpc>
                <a:spcPct val="115000"/>
              </a:lnSpc>
              <a:spcBef>
                <a:spcPts val="0"/>
              </a:spcBef>
              <a:spcAft>
                <a:spcPts val="0"/>
              </a:spcAft>
              <a:buSzPts val="1800"/>
              <a:buNone/>
            </a:pPr>
            <a:endParaRPr sz="1600" b="0" i="0" dirty="0">
              <a:solidFill>
                <a:schemeClr val="accent2"/>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r>
              <a:rPr lang="en-US" sz="1600" b="0" i="0" dirty="0">
                <a:solidFill>
                  <a:schemeClr val="accent2"/>
                </a:solidFill>
                <a:latin typeface="Times New Roman"/>
                <a:ea typeface="Times New Roman"/>
                <a:cs typeface="Times New Roman"/>
                <a:sym typeface="Times New Roman"/>
              </a:rPr>
              <a:t>It is important to make the rental bike available and accessible to the public at the right time as it lessens the waiting time. </a:t>
            </a:r>
            <a:endParaRPr dirty="0"/>
          </a:p>
          <a:p>
            <a:pPr marL="114300" lvl="0" indent="0" algn="l" rtl="0">
              <a:lnSpc>
                <a:spcPct val="115000"/>
              </a:lnSpc>
              <a:spcBef>
                <a:spcPts val="0"/>
              </a:spcBef>
              <a:spcAft>
                <a:spcPts val="0"/>
              </a:spcAft>
              <a:buSzPts val="1800"/>
              <a:buNone/>
            </a:pPr>
            <a:endParaRPr sz="1600" b="0" i="0" dirty="0">
              <a:solidFill>
                <a:schemeClr val="accent2"/>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r>
              <a:rPr lang="en-US" sz="1600" b="0" i="0" dirty="0">
                <a:solidFill>
                  <a:schemeClr val="accent2"/>
                </a:solidFill>
                <a:latin typeface="Times New Roman"/>
                <a:ea typeface="Times New Roman"/>
                <a:cs typeface="Times New Roman"/>
                <a:sym typeface="Times New Roman"/>
              </a:rPr>
              <a:t>Eventually, providing the city with a stable supply of rental bikes becomes a major concern. </a:t>
            </a:r>
            <a:endParaRPr dirty="0"/>
          </a:p>
          <a:p>
            <a:pPr marL="114300" lvl="0" indent="0" algn="l" rtl="0">
              <a:lnSpc>
                <a:spcPct val="115000"/>
              </a:lnSpc>
              <a:spcBef>
                <a:spcPts val="0"/>
              </a:spcBef>
              <a:spcAft>
                <a:spcPts val="0"/>
              </a:spcAft>
              <a:buSzPts val="1800"/>
              <a:buNone/>
            </a:pPr>
            <a:endParaRPr sz="1600" b="0" i="0" dirty="0">
              <a:solidFill>
                <a:schemeClr val="accent2"/>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r>
              <a:rPr lang="en-US" sz="1600" b="0" i="0" dirty="0">
                <a:solidFill>
                  <a:schemeClr val="accent2"/>
                </a:solidFill>
                <a:latin typeface="Times New Roman"/>
                <a:ea typeface="Times New Roman"/>
                <a:cs typeface="Times New Roman"/>
                <a:sym typeface="Times New Roman"/>
              </a:rPr>
              <a:t>The crucial part is the prediction of the bike count required at each hour for the stable supply of rental bikes</a:t>
            </a:r>
            <a:r>
              <a:rPr lang="en-US" sz="1600" b="0" i="0" dirty="0">
                <a:solidFill>
                  <a:schemeClr val="lt1"/>
                </a:solidFill>
                <a:latin typeface="Times New Roman"/>
                <a:ea typeface="Times New Roman"/>
                <a:cs typeface="Times New Roman"/>
                <a:sym typeface="Times New Roman"/>
              </a:rPr>
              <a:t>.</a:t>
            </a:r>
            <a:endParaRPr dirty="0"/>
          </a:p>
          <a:p>
            <a:pPr marL="114300" lvl="0" indent="0" algn="l" rtl="0">
              <a:lnSpc>
                <a:spcPct val="115000"/>
              </a:lnSpc>
              <a:spcBef>
                <a:spcPts val="0"/>
              </a:spcBef>
              <a:spcAft>
                <a:spcPts val="0"/>
              </a:spcAft>
              <a:buSzPts val="1800"/>
              <a:buNone/>
            </a:pPr>
            <a:endParaRPr sz="1600" dirty="0">
              <a:latin typeface="Times New Roman"/>
              <a:ea typeface="Times New Roman"/>
              <a:cs typeface="Times New Roman"/>
              <a:sym typeface="Times New Roman"/>
            </a:endParaRPr>
          </a:p>
        </p:txBody>
      </p:sp>
      <p:pic>
        <p:nvPicPr>
          <p:cNvPr id="76" name="Google Shape;76;p4"/>
          <p:cNvPicPr preferRelativeResize="0"/>
          <p:nvPr/>
        </p:nvPicPr>
        <p:blipFill rotWithShape="1">
          <a:blip r:embed="rId3">
            <a:alphaModFix/>
          </a:blip>
          <a:srcRect/>
          <a:stretch/>
        </p:blipFill>
        <p:spPr>
          <a:xfrm>
            <a:off x="4884420" y="937735"/>
            <a:ext cx="4145280" cy="355854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5"/>
          <p:cNvSpPr txBox="1">
            <a:spLocks noGrp="1"/>
          </p:cNvSpPr>
          <p:nvPr>
            <p:ph type="title"/>
          </p:nvPr>
        </p:nvSpPr>
        <p:spPr>
          <a:xfrm>
            <a:off x="0" y="331611"/>
            <a:ext cx="8832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400" dirty="0">
                <a:solidFill>
                  <a:srgbClr val="FF0000"/>
                </a:solidFill>
                <a:latin typeface="Times New Roman"/>
                <a:ea typeface="Times New Roman"/>
                <a:cs typeface="Times New Roman"/>
                <a:sym typeface="Times New Roman"/>
              </a:rPr>
              <a:t>Discussion Topics</a:t>
            </a:r>
            <a:endParaRPr sz="2400" dirty="0">
              <a:solidFill>
                <a:srgbClr val="FF0000"/>
              </a:solidFill>
              <a:latin typeface="Times New Roman"/>
              <a:ea typeface="Times New Roman"/>
              <a:cs typeface="Times New Roman"/>
              <a:sym typeface="Times New Roman"/>
            </a:endParaRPr>
          </a:p>
        </p:txBody>
      </p:sp>
      <p:sp>
        <p:nvSpPr>
          <p:cNvPr id="82" name="Google Shape;82;p5"/>
          <p:cNvSpPr txBox="1">
            <a:spLocks noGrp="1"/>
          </p:cNvSpPr>
          <p:nvPr>
            <p:ph type="body" idx="1"/>
          </p:nvPr>
        </p:nvSpPr>
        <p:spPr>
          <a:xfrm>
            <a:off x="0" y="1152475"/>
            <a:ext cx="8832300" cy="34164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Clr>
                <a:schemeClr val="accent2"/>
              </a:buClr>
              <a:buSzPts val="1600"/>
              <a:buFont typeface="Arial"/>
              <a:buChar char="•"/>
            </a:pPr>
            <a:r>
              <a:rPr lang="en-US" sz="1600" dirty="0">
                <a:solidFill>
                  <a:schemeClr val="accent2"/>
                </a:solidFill>
                <a:latin typeface="Times New Roman"/>
                <a:ea typeface="Times New Roman"/>
                <a:cs typeface="Times New Roman"/>
                <a:sym typeface="Times New Roman"/>
              </a:rPr>
              <a:t>Bike booking in each season, on functioning days, holidays,  and months.</a:t>
            </a:r>
            <a:endParaRPr dirty="0"/>
          </a:p>
          <a:p>
            <a:pPr marL="0" lvl="0" indent="0" algn="l" rtl="0">
              <a:lnSpc>
                <a:spcPct val="100000"/>
              </a:lnSpc>
              <a:spcBef>
                <a:spcPts val="0"/>
              </a:spcBef>
              <a:spcAft>
                <a:spcPts val="0"/>
              </a:spcAft>
              <a:buClr>
                <a:schemeClr val="dk2"/>
              </a:buClr>
              <a:buSzPts val="1600"/>
              <a:buNone/>
            </a:pPr>
            <a:endParaRPr sz="1600" dirty="0">
              <a:solidFill>
                <a:schemeClr val="accent2"/>
              </a:solidFill>
              <a:latin typeface="Times New Roman"/>
              <a:ea typeface="Times New Roman"/>
              <a:cs typeface="Times New Roman"/>
              <a:sym typeface="Times New Roman"/>
            </a:endParaRPr>
          </a:p>
          <a:p>
            <a:pPr marL="171450" lvl="0" indent="-171450" algn="l" rtl="0">
              <a:lnSpc>
                <a:spcPct val="100000"/>
              </a:lnSpc>
              <a:spcBef>
                <a:spcPts val="0"/>
              </a:spcBef>
              <a:spcAft>
                <a:spcPts val="0"/>
              </a:spcAft>
              <a:buClr>
                <a:schemeClr val="accent2"/>
              </a:buClr>
              <a:buSzPts val="1600"/>
              <a:buFont typeface="Arial"/>
              <a:buChar char="•"/>
            </a:pPr>
            <a:r>
              <a:rPr lang="en-US" sz="1600" dirty="0">
                <a:solidFill>
                  <a:schemeClr val="accent2"/>
                </a:solidFill>
                <a:latin typeface="Times New Roman"/>
                <a:ea typeface="Times New Roman"/>
                <a:cs typeface="Times New Roman"/>
                <a:sym typeface="Times New Roman"/>
              </a:rPr>
              <a:t>Comparing Rented Bike Count against Numerical data columns.</a:t>
            </a:r>
            <a:endParaRPr dirty="0"/>
          </a:p>
          <a:p>
            <a:pPr marL="0" lvl="0" indent="0" algn="l" rtl="0">
              <a:lnSpc>
                <a:spcPct val="100000"/>
              </a:lnSpc>
              <a:spcBef>
                <a:spcPts val="0"/>
              </a:spcBef>
              <a:spcAft>
                <a:spcPts val="0"/>
              </a:spcAft>
              <a:buClr>
                <a:schemeClr val="dk2"/>
              </a:buClr>
              <a:buSzPts val="1600"/>
              <a:buNone/>
            </a:pPr>
            <a:endParaRPr sz="1600" dirty="0">
              <a:solidFill>
                <a:schemeClr val="accent2"/>
              </a:solidFill>
              <a:latin typeface="Times New Roman"/>
              <a:ea typeface="Times New Roman"/>
              <a:cs typeface="Times New Roman"/>
              <a:sym typeface="Times New Roman"/>
            </a:endParaRPr>
          </a:p>
          <a:p>
            <a:pPr marL="171450" lvl="0" indent="-171450" algn="l" rtl="0">
              <a:lnSpc>
                <a:spcPct val="100000"/>
              </a:lnSpc>
              <a:spcBef>
                <a:spcPts val="0"/>
              </a:spcBef>
              <a:spcAft>
                <a:spcPts val="0"/>
              </a:spcAft>
              <a:buClr>
                <a:schemeClr val="accent2"/>
              </a:buClr>
              <a:buSzPts val="1600"/>
              <a:buFont typeface="Arial"/>
              <a:buChar char="•"/>
            </a:pPr>
            <a:r>
              <a:rPr lang="en-US" sz="1600" dirty="0">
                <a:solidFill>
                  <a:schemeClr val="accent2"/>
                </a:solidFill>
                <a:latin typeface="Times New Roman"/>
                <a:ea typeface="Times New Roman"/>
                <a:cs typeface="Times New Roman"/>
                <a:sym typeface="Times New Roman"/>
              </a:rPr>
              <a:t>Checking for Linear relation between the Rented bike count and the Numerical data columns.</a:t>
            </a:r>
            <a:endParaRPr dirty="0"/>
          </a:p>
          <a:p>
            <a:pPr marL="0" lvl="0" indent="0" algn="l" rtl="0">
              <a:lnSpc>
                <a:spcPct val="100000"/>
              </a:lnSpc>
              <a:spcBef>
                <a:spcPts val="0"/>
              </a:spcBef>
              <a:spcAft>
                <a:spcPts val="0"/>
              </a:spcAft>
              <a:buClr>
                <a:schemeClr val="dk2"/>
              </a:buClr>
              <a:buSzPts val="1600"/>
              <a:buNone/>
            </a:pPr>
            <a:endParaRPr sz="1600" dirty="0">
              <a:solidFill>
                <a:schemeClr val="accent2"/>
              </a:solidFill>
              <a:latin typeface="Times New Roman"/>
              <a:ea typeface="Times New Roman"/>
              <a:cs typeface="Times New Roman"/>
              <a:sym typeface="Times New Roman"/>
            </a:endParaRPr>
          </a:p>
          <a:p>
            <a:pPr marL="171450" lvl="0" indent="-171450" algn="l" rtl="0">
              <a:lnSpc>
                <a:spcPct val="100000"/>
              </a:lnSpc>
              <a:spcBef>
                <a:spcPts val="0"/>
              </a:spcBef>
              <a:spcAft>
                <a:spcPts val="0"/>
              </a:spcAft>
              <a:buClr>
                <a:schemeClr val="accent2"/>
              </a:buClr>
              <a:buSzPts val="1600"/>
              <a:buFont typeface="Arial"/>
              <a:buChar char="•"/>
            </a:pPr>
            <a:r>
              <a:rPr lang="en-US" sz="1600" dirty="0">
                <a:solidFill>
                  <a:schemeClr val="accent2"/>
                </a:solidFill>
                <a:latin typeface="Times New Roman"/>
                <a:ea typeface="Times New Roman"/>
                <a:cs typeface="Times New Roman"/>
                <a:sym typeface="Times New Roman"/>
              </a:rPr>
              <a:t>Climate Effect in Different seasons on Bike Sharing.</a:t>
            </a:r>
            <a:endParaRPr dirty="0"/>
          </a:p>
          <a:p>
            <a:pPr marL="0" lvl="0" indent="0" algn="l" rtl="0">
              <a:lnSpc>
                <a:spcPct val="100000"/>
              </a:lnSpc>
              <a:spcBef>
                <a:spcPts val="0"/>
              </a:spcBef>
              <a:spcAft>
                <a:spcPts val="0"/>
              </a:spcAft>
              <a:buClr>
                <a:schemeClr val="dk2"/>
              </a:buClr>
              <a:buSzPts val="1600"/>
              <a:buNone/>
            </a:pPr>
            <a:endParaRPr sz="1600" dirty="0">
              <a:solidFill>
                <a:schemeClr val="accent2"/>
              </a:solidFill>
              <a:latin typeface="Times New Roman"/>
              <a:ea typeface="Times New Roman"/>
              <a:cs typeface="Times New Roman"/>
              <a:sym typeface="Times New Roman"/>
            </a:endParaRPr>
          </a:p>
          <a:p>
            <a:pPr marL="171450" lvl="0" indent="-171450" algn="l" rtl="0">
              <a:lnSpc>
                <a:spcPct val="100000"/>
              </a:lnSpc>
              <a:spcBef>
                <a:spcPts val="0"/>
              </a:spcBef>
              <a:spcAft>
                <a:spcPts val="0"/>
              </a:spcAft>
              <a:buClr>
                <a:schemeClr val="accent2"/>
              </a:buClr>
              <a:buSzPts val="1600"/>
              <a:buFont typeface="Arial"/>
              <a:buChar char="•"/>
            </a:pPr>
            <a:r>
              <a:rPr lang="en-US" sz="1600" dirty="0">
                <a:solidFill>
                  <a:schemeClr val="accent2"/>
                </a:solidFill>
                <a:latin typeface="Times New Roman"/>
                <a:ea typeface="Times New Roman"/>
                <a:cs typeface="Times New Roman"/>
                <a:sym typeface="Times New Roman"/>
              </a:rPr>
              <a:t>Heat Map(OR) Correlation Map.</a:t>
            </a:r>
            <a:endParaRPr dirty="0"/>
          </a:p>
          <a:p>
            <a:pPr marL="0" lvl="0" indent="0" algn="l" rtl="0">
              <a:lnSpc>
                <a:spcPct val="100000"/>
              </a:lnSpc>
              <a:spcBef>
                <a:spcPts val="0"/>
              </a:spcBef>
              <a:spcAft>
                <a:spcPts val="0"/>
              </a:spcAft>
              <a:buClr>
                <a:schemeClr val="dk2"/>
              </a:buClr>
              <a:buSzPts val="1600"/>
              <a:buNone/>
            </a:pPr>
            <a:endParaRPr sz="1600" dirty="0">
              <a:solidFill>
                <a:schemeClr val="accent2"/>
              </a:solidFill>
              <a:latin typeface="Times New Roman"/>
              <a:ea typeface="Times New Roman"/>
              <a:cs typeface="Times New Roman"/>
              <a:sym typeface="Times New Roman"/>
            </a:endParaRPr>
          </a:p>
          <a:p>
            <a:pPr marL="171450" lvl="0" indent="-171450" algn="l" rtl="0">
              <a:lnSpc>
                <a:spcPct val="100000"/>
              </a:lnSpc>
              <a:spcBef>
                <a:spcPts val="0"/>
              </a:spcBef>
              <a:spcAft>
                <a:spcPts val="0"/>
              </a:spcAft>
              <a:buClr>
                <a:schemeClr val="accent2"/>
              </a:buClr>
              <a:buSzPts val="1600"/>
              <a:buFont typeface="Arial"/>
              <a:buChar char="•"/>
            </a:pPr>
            <a:r>
              <a:rPr lang="en-US" sz="1600" dirty="0">
                <a:solidFill>
                  <a:schemeClr val="accent2"/>
                </a:solidFill>
                <a:latin typeface="Times New Roman"/>
                <a:ea typeface="Times New Roman"/>
                <a:cs typeface="Times New Roman"/>
                <a:sym typeface="Times New Roman"/>
              </a:rPr>
              <a:t>Linear Regression analysis, Lasso Regression Analysis, Grid Search CV for Hyperparameter tuning,</a:t>
            </a:r>
            <a:endParaRPr dirty="0"/>
          </a:p>
          <a:p>
            <a:pPr marL="0" lvl="0" indent="0" algn="l" rtl="0">
              <a:lnSpc>
                <a:spcPct val="100000"/>
              </a:lnSpc>
              <a:spcBef>
                <a:spcPts val="0"/>
              </a:spcBef>
              <a:spcAft>
                <a:spcPts val="0"/>
              </a:spcAft>
              <a:buClr>
                <a:schemeClr val="dk2"/>
              </a:buClr>
              <a:buSzPts val="1600"/>
              <a:buNone/>
            </a:pPr>
            <a:endParaRPr sz="1600" dirty="0">
              <a:solidFill>
                <a:schemeClr val="accent2"/>
              </a:solidFill>
              <a:latin typeface="Times New Roman"/>
              <a:ea typeface="Times New Roman"/>
              <a:cs typeface="Times New Roman"/>
              <a:sym typeface="Times New Roman"/>
            </a:endParaRPr>
          </a:p>
          <a:p>
            <a:pPr marL="171450" lvl="0" indent="-171450" algn="l" rtl="0">
              <a:lnSpc>
                <a:spcPct val="100000"/>
              </a:lnSpc>
              <a:spcBef>
                <a:spcPts val="0"/>
              </a:spcBef>
              <a:spcAft>
                <a:spcPts val="0"/>
              </a:spcAft>
              <a:buClr>
                <a:schemeClr val="accent2"/>
              </a:buClr>
              <a:buSzPts val="1600"/>
              <a:buFont typeface="Arial"/>
              <a:buChar char="•"/>
            </a:pPr>
            <a:r>
              <a:rPr lang="en-US" sz="1600" dirty="0">
                <a:solidFill>
                  <a:schemeClr val="accent2"/>
                </a:solidFill>
                <a:latin typeface="Times New Roman"/>
                <a:ea typeface="Times New Roman"/>
                <a:cs typeface="Times New Roman"/>
                <a:sym typeface="Times New Roman"/>
              </a:rPr>
              <a:t>Decision Tree Analysis, XG boost, and Random Forest Analysis</a:t>
            </a:r>
            <a:endParaRPr dirty="0"/>
          </a:p>
          <a:p>
            <a:pPr marL="0" lvl="0" indent="0" algn="l" rtl="0">
              <a:lnSpc>
                <a:spcPct val="100000"/>
              </a:lnSpc>
              <a:spcBef>
                <a:spcPts val="0"/>
              </a:spcBef>
              <a:spcAft>
                <a:spcPts val="0"/>
              </a:spcAft>
              <a:buClr>
                <a:schemeClr val="dk2"/>
              </a:buClr>
              <a:buSzPts val="1600"/>
              <a:buNone/>
            </a:pPr>
            <a:endParaRPr sz="1600" dirty="0">
              <a:solidFill>
                <a:schemeClr val="accent2"/>
              </a:solidFill>
              <a:latin typeface="Times New Roman"/>
              <a:ea typeface="Times New Roman"/>
              <a:cs typeface="Times New Roman"/>
              <a:sym typeface="Times New Roman"/>
            </a:endParaRPr>
          </a:p>
          <a:p>
            <a:pPr marL="171450" lvl="0" indent="-171450" algn="l" rtl="0">
              <a:lnSpc>
                <a:spcPct val="100000"/>
              </a:lnSpc>
              <a:spcBef>
                <a:spcPts val="0"/>
              </a:spcBef>
              <a:spcAft>
                <a:spcPts val="0"/>
              </a:spcAft>
              <a:buClr>
                <a:schemeClr val="accent2"/>
              </a:buClr>
              <a:buSzPts val="1600"/>
              <a:buFont typeface="Arial"/>
              <a:buChar char="•"/>
            </a:pPr>
            <a:r>
              <a:rPr lang="en-US" sz="1600" dirty="0">
                <a:solidFill>
                  <a:schemeClr val="accent2"/>
                </a:solidFill>
                <a:latin typeface="Times New Roman"/>
                <a:ea typeface="Times New Roman"/>
                <a:cs typeface="Times New Roman"/>
                <a:sym typeface="Times New Roman"/>
              </a:rPr>
              <a:t>Feature Importance.	</a:t>
            </a:r>
            <a:endParaRPr dirty="0"/>
          </a:p>
          <a:p>
            <a:pPr marL="114300" lvl="0" indent="0" algn="l" rtl="0">
              <a:lnSpc>
                <a:spcPct val="115000"/>
              </a:lnSpc>
              <a:spcBef>
                <a:spcPts val="0"/>
              </a:spcBef>
              <a:spcAft>
                <a:spcPts val="0"/>
              </a:spcAft>
              <a:buSzPts val="1800"/>
              <a:buNone/>
            </a:pPr>
            <a:endParaRPr sz="1600" dirty="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6"/>
          <p:cNvSpPr txBox="1">
            <a:spLocks noGrp="1"/>
          </p:cNvSpPr>
          <p:nvPr>
            <p:ph type="title"/>
          </p:nvPr>
        </p:nvSpPr>
        <p:spPr>
          <a:xfrm>
            <a:off x="0" y="326065"/>
            <a:ext cx="8832300" cy="6916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400" dirty="0">
                <a:solidFill>
                  <a:srgbClr val="FF0000"/>
                </a:solidFill>
                <a:latin typeface="Times New Roman"/>
                <a:ea typeface="Times New Roman"/>
                <a:cs typeface="Times New Roman"/>
                <a:sym typeface="Times New Roman"/>
              </a:rPr>
              <a:t>Data Analysis Steps</a:t>
            </a:r>
            <a:endParaRPr sz="2400" dirty="0">
              <a:solidFill>
                <a:srgbClr val="FF0000"/>
              </a:solidFill>
              <a:latin typeface="Times New Roman"/>
              <a:ea typeface="Times New Roman"/>
              <a:cs typeface="Times New Roman"/>
              <a:sym typeface="Times New Roman"/>
            </a:endParaRPr>
          </a:p>
        </p:txBody>
      </p:sp>
      <p:sp>
        <p:nvSpPr>
          <p:cNvPr id="88" name="Google Shape;88;p6"/>
          <p:cNvSpPr txBox="1">
            <a:spLocks noGrp="1"/>
          </p:cNvSpPr>
          <p:nvPr>
            <p:ph type="body" idx="1"/>
          </p:nvPr>
        </p:nvSpPr>
        <p:spPr>
          <a:xfrm>
            <a:off x="0" y="1152475"/>
            <a:ext cx="88323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sz="1400" b="1" u="sng" dirty="0">
                <a:solidFill>
                  <a:schemeClr val="accent2"/>
                </a:solidFill>
                <a:latin typeface="Times New Roman"/>
                <a:ea typeface="Times New Roman"/>
                <a:cs typeface="Times New Roman"/>
                <a:sym typeface="Times New Roman"/>
              </a:rPr>
              <a:t>Imported Libraries</a:t>
            </a:r>
            <a:r>
              <a:rPr lang="en-US" sz="1400" b="1" dirty="0">
                <a:solidFill>
                  <a:schemeClr val="accent2"/>
                </a:solidFill>
                <a:latin typeface="Times New Roman"/>
                <a:ea typeface="Times New Roman"/>
                <a:cs typeface="Times New Roman"/>
                <a:sym typeface="Times New Roman"/>
              </a:rPr>
              <a:t> </a:t>
            </a:r>
            <a:endParaRPr dirty="0"/>
          </a:p>
          <a:p>
            <a:pPr marL="114300" lvl="0" indent="0" algn="l" rtl="0">
              <a:lnSpc>
                <a:spcPct val="115000"/>
              </a:lnSpc>
              <a:spcBef>
                <a:spcPts val="0"/>
              </a:spcBef>
              <a:spcAft>
                <a:spcPts val="0"/>
              </a:spcAft>
              <a:buSzPts val="1800"/>
              <a:buNone/>
            </a:pPr>
            <a:r>
              <a:rPr lang="en-US" sz="1400" dirty="0">
                <a:solidFill>
                  <a:schemeClr val="accent2"/>
                </a:solidFill>
                <a:latin typeface="Times New Roman"/>
                <a:ea typeface="Times New Roman"/>
                <a:cs typeface="Times New Roman"/>
                <a:sym typeface="Times New Roman"/>
              </a:rPr>
              <a:t>In this part, we imported the required libraries NumPy, Pandas, matplotlib, and seaborn, to perform Exploratory Data Analysis and for prediction, we imported the Scikit learn library.</a:t>
            </a:r>
            <a:endParaRPr dirty="0"/>
          </a:p>
          <a:p>
            <a:pPr marL="457200" lvl="0" indent="-228600" algn="l" rtl="0">
              <a:lnSpc>
                <a:spcPct val="115000"/>
              </a:lnSpc>
              <a:spcBef>
                <a:spcPts val="0"/>
              </a:spcBef>
              <a:spcAft>
                <a:spcPts val="0"/>
              </a:spcAft>
              <a:buSzPts val="1800"/>
              <a:buNone/>
            </a:pPr>
            <a:endParaRPr sz="1400" dirty="0">
              <a:solidFill>
                <a:schemeClr val="accent2"/>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r>
              <a:rPr lang="en-US" sz="1400" b="1" u="sng" dirty="0">
                <a:solidFill>
                  <a:schemeClr val="accent2"/>
                </a:solidFill>
                <a:latin typeface="Times New Roman"/>
                <a:ea typeface="Times New Roman"/>
                <a:cs typeface="Times New Roman"/>
                <a:sym typeface="Times New Roman"/>
              </a:rPr>
              <a:t>Descriptive Statistics</a:t>
            </a:r>
            <a:r>
              <a:rPr lang="en-US" sz="1400" b="1" dirty="0">
                <a:solidFill>
                  <a:schemeClr val="accent2"/>
                </a:solidFill>
                <a:latin typeface="Times New Roman"/>
                <a:ea typeface="Times New Roman"/>
                <a:cs typeface="Times New Roman"/>
                <a:sym typeface="Times New Roman"/>
              </a:rPr>
              <a:t> </a:t>
            </a:r>
            <a:endParaRPr dirty="0"/>
          </a:p>
          <a:p>
            <a:pPr marL="114300" lvl="0" indent="0" algn="l" rtl="0">
              <a:lnSpc>
                <a:spcPct val="115000"/>
              </a:lnSpc>
              <a:spcBef>
                <a:spcPts val="0"/>
              </a:spcBef>
              <a:spcAft>
                <a:spcPts val="0"/>
              </a:spcAft>
              <a:buSzPts val="1800"/>
              <a:buNone/>
            </a:pPr>
            <a:r>
              <a:rPr lang="en-US" sz="1400" dirty="0">
                <a:solidFill>
                  <a:schemeClr val="accent2"/>
                </a:solidFill>
                <a:latin typeface="Times New Roman"/>
                <a:ea typeface="Times New Roman"/>
                <a:cs typeface="Times New Roman"/>
                <a:sym typeface="Times New Roman"/>
              </a:rPr>
              <a:t>In this part, we start by looking at descriptive statistic parameters for the dataset. We will use describe() this told mean, median, standard deviation</a:t>
            </a:r>
            <a:endParaRPr dirty="0"/>
          </a:p>
          <a:p>
            <a:pPr marL="457200" lvl="0" indent="-228600" algn="l" rtl="0">
              <a:lnSpc>
                <a:spcPct val="115000"/>
              </a:lnSpc>
              <a:spcBef>
                <a:spcPts val="0"/>
              </a:spcBef>
              <a:spcAft>
                <a:spcPts val="0"/>
              </a:spcAft>
              <a:buSzPts val="1800"/>
              <a:buNone/>
            </a:pPr>
            <a:endParaRPr sz="1400" dirty="0">
              <a:solidFill>
                <a:schemeClr val="accent2"/>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r>
              <a:rPr lang="en-US" sz="1400" b="1" u="sng" dirty="0">
                <a:solidFill>
                  <a:schemeClr val="accent2"/>
                </a:solidFill>
                <a:latin typeface="Times New Roman"/>
                <a:ea typeface="Times New Roman"/>
                <a:cs typeface="Times New Roman"/>
                <a:sym typeface="Times New Roman"/>
              </a:rPr>
              <a:t>Missing Value Imputation</a:t>
            </a:r>
            <a:endParaRPr sz="1400" dirty="0">
              <a:solidFill>
                <a:schemeClr val="accent2"/>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r>
              <a:rPr lang="en-US" sz="1400" dirty="0">
                <a:solidFill>
                  <a:schemeClr val="accent2"/>
                </a:solidFill>
                <a:latin typeface="Times New Roman"/>
                <a:ea typeface="Times New Roman"/>
                <a:cs typeface="Times New Roman"/>
                <a:sym typeface="Times New Roman"/>
              </a:rPr>
              <a:t>We will now check for missing values in our dataset. after checking not existed any missing values, In case there are any missing entries, we will impute them with appropriate values.</a:t>
            </a:r>
            <a:endParaRPr dirty="0"/>
          </a:p>
          <a:p>
            <a:pPr marL="457200" lvl="0" indent="-228600" algn="l" rtl="0">
              <a:lnSpc>
                <a:spcPct val="115000"/>
              </a:lnSpc>
              <a:spcBef>
                <a:spcPts val="0"/>
              </a:spcBef>
              <a:spcAft>
                <a:spcPts val="0"/>
              </a:spcAft>
              <a:buSzPts val="1800"/>
              <a:buNone/>
            </a:pPr>
            <a:endParaRPr sz="1400" dirty="0">
              <a:solidFill>
                <a:schemeClr val="accent2"/>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r>
              <a:rPr lang="en-US" sz="1400" b="1" u="sng" dirty="0">
                <a:solidFill>
                  <a:schemeClr val="accent2"/>
                </a:solidFill>
                <a:latin typeface="Times New Roman"/>
                <a:ea typeface="Times New Roman"/>
                <a:cs typeface="Times New Roman"/>
                <a:sym typeface="Times New Roman"/>
              </a:rPr>
              <a:t>Graphical Representation</a:t>
            </a:r>
            <a:r>
              <a:rPr lang="en-US" sz="1400" b="1" dirty="0">
                <a:solidFill>
                  <a:schemeClr val="accent2"/>
                </a:solidFill>
                <a:latin typeface="Times New Roman"/>
                <a:ea typeface="Times New Roman"/>
                <a:cs typeface="Times New Roman"/>
                <a:sym typeface="Times New Roman"/>
              </a:rPr>
              <a:t> </a:t>
            </a:r>
            <a:endParaRPr dirty="0"/>
          </a:p>
          <a:p>
            <a:pPr marL="114300" lvl="0" indent="0" algn="l" rtl="0">
              <a:lnSpc>
                <a:spcPct val="115000"/>
              </a:lnSpc>
              <a:spcBef>
                <a:spcPts val="0"/>
              </a:spcBef>
              <a:spcAft>
                <a:spcPts val="0"/>
              </a:spcAft>
              <a:buSzPts val="1800"/>
              <a:buNone/>
            </a:pPr>
            <a:r>
              <a:rPr lang="en-US" sz="1400" dirty="0">
                <a:solidFill>
                  <a:schemeClr val="accent2"/>
                </a:solidFill>
                <a:latin typeface="Times New Roman"/>
                <a:ea typeface="Times New Roman"/>
                <a:cs typeface="Times New Roman"/>
                <a:sym typeface="Times New Roman"/>
              </a:rPr>
              <a:t>We will start with Univariate Analysis, bivariate Analysis and conclude with various prediction models driving the Demand for bikes.</a:t>
            </a:r>
            <a:endParaRPr sz="1400" dirty="0">
              <a:solidFill>
                <a:schemeClr val="accent2"/>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endParaRPr sz="1400" dirty="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7"/>
          <p:cNvSpPr txBox="1">
            <a:spLocks noGrp="1"/>
          </p:cNvSpPr>
          <p:nvPr>
            <p:ph type="title"/>
          </p:nvPr>
        </p:nvSpPr>
        <p:spPr>
          <a:xfrm>
            <a:off x="155850" y="123088"/>
            <a:ext cx="8832300" cy="54864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solidFill>
                  <a:srgbClr val="FF0000"/>
                </a:solidFill>
                <a:latin typeface="Times New Roman"/>
                <a:ea typeface="Times New Roman"/>
                <a:cs typeface="Times New Roman"/>
                <a:sym typeface="Times New Roman"/>
              </a:rPr>
              <a:t>Attributes of each variable</a:t>
            </a:r>
            <a:endParaRPr dirty="0">
              <a:solidFill>
                <a:srgbClr val="FF0000"/>
              </a:solidFill>
              <a:latin typeface="Times New Roman"/>
              <a:ea typeface="Times New Roman"/>
              <a:cs typeface="Times New Roman"/>
              <a:sym typeface="Times New Roman"/>
            </a:endParaRPr>
          </a:p>
        </p:txBody>
      </p:sp>
      <p:sp>
        <p:nvSpPr>
          <p:cNvPr id="94" name="Google Shape;94;p7"/>
          <p:cNvSpPr txBox="1">
            <a:spLocks noGrp="1"/>
          </p:cNvSpPr>
          <p:nvPr>
            <p:ph type="body" idx="1"/>
          </p:nvPr>
        </p:nvSpPr>
        <p:spPr>
          <a:xfrm>
            <a:off x="309283" y="900953"/>
            <a:ext cx="7453032" cy="2871368"/>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sz="1400" b="1" i="0" dirty="0">
                <a:solidFill>
                  <a:srgbClr val="212121"/>
                </a:solidFill>
                <a:latin typeface="Times New Roman"/>
                <a:ea typeface="Times New Roman"/>
                <a:cs typeface="Times New Roman"/>
                <a:sym typeface="Times New Roman"/>
              </a:rPr>
              <a:t>Date</a:t>
            </a:r>
            <a:r>
              <a:rPr lang="en-US" sz="1400" i="0" dirty="0">
                <a:solidFill>
                  <a:srgbClr val="212121"/>
                </a:solidFill>
                <a:latin typeface="Times New Roman"/>
                <a:ea typeface="Times New Roman"/>
                <a:cs typeface="Times New Roman"/>
                <a:sym typeface="Times New Roman"/>
              </a:rPr>
              <a:t>: Date in year-month-day format</a:t>
            </a:r>
            <a:endParaRPr dirty="0"/>
          </a:p>
          <a:p>
            <a:pPr marL="114300" lvl="0" indent="0" algn="l" rtl="0">
              <a:lnSpc>
                <a:spcPct val="115000"/>
              </a:lnSpc>
              <a:spcBef>
                <a:spcPts val="0"/>
              </a:spcBef>
              <a:spcAft>
                <a:spcPts val="0"/>
              </a:spcAft>
              <a:buSzPts val="1800"/>
              <a:buNone/>
            </a:pPr>
            <a:endParaRPr sz="1400" i="0" dirty="0">
              <a:solidFill>
                <a:srgbClr val="212121"/>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r>
              <a:rPr lang="en-US" sz="1400" b="1" i="0" dirty="0">
                <a:solidFill>
                  <a:srgbClr val="212121"/>
                </a:solidFill>
                <a:latin typeface="Times New Roman"/>
                <a:ea typeface="Times New Roman"/>
                <a:cs typeface="Times New Roman"/>
                <a:sym typeface="Times New Roman"/>
              </a:rPr>
              <a:t>Rented</a:t>
            </a:r>
            <a:r>
              <a:rPr lang="en-US" sz="1400" b="1" dirty="0">
                <a:solidFill>
                  <a:srgbClr val="212121"/>
                </a:solidFill>
                <a:latin typeface="Times New Roman"/>
                <a:ea typeface="Times New Roman"/>
                <a:cs typeface="Times New Roman"/>
                <a:sym typeface="Times New Roman"/>
              </a:rPr>
              <a:t> </a:t>
            </a:r>
            <a:r>
              <a:rPr lang="en-US" sz="1400" b="1" i="0" dirty="0">
                <a:solidFill>
                  <a:srgbClr val="212121"/>
                </a:solidFill>
                <a:latin typeface="Times New Roman"/>
                <a:ea typeface="Times New Roman"/>
                <a:cs typeface="Times New Roman"/>
                <a:sym typeface="Times New Roman"/>
              </a:rPr>
              <a:t>Bike </a:t>
            </a:r>
            <a:r>
              <a:rPr lang="en-US" sz="1400" b="1" dirty="0">
                <a:solidFill>
                  <a:srgbClr val="212121"/>
                </a:solidFill>
                <a:latin typeface="Times New Roman"/>
                <a:ea typeface="Times New Roman"/>
                <a:cs typeface="Times New Roman"/>
                <a:sym typeface="Times New Roman"/>
              </a:rPr>
              <a:t>C</a:t>
            </a:r>
            <a:r>
              <a:rPr lang="en-US" sz="1400" b="1" i="0" dirty="0">
                <a:solidFill>
                  <a:srgbClr val="212121"/>
                </a:solidFill>
                <a:latin typeface="Times New Roman"/>
                <a:ea typeface="Times New Roman"/>
                <a:cs typeface="Times New Roman"/>
                <a:sym typeface="Times New Roman"/>
              </a:rPr>
              <a:t>ount</a:t>
            </a:r>
            <a:r>
              <a:rPr lang="en-US" sz="1400" i="0" dirty="0">
                <a:solidFill>
                  <a:srgbClr val="212121"/>
                </a:solidFill>
                <a:latin typeface="Times New Roman"/>
                <a:ea typeface="Times New Roman"/>
                <a:cs typeface="Times New Roman"/>
                <a:sym typeface="Times New Roman"/>
              </a:rPr>
              <a:t>: Count of bikes rented at each hour</a:t>
            </a:r>
            <a:endParaRPr dirty="0"/>
          </a:p>
          <a:p>
            <a:pPr marL="114300" lvl="0" indent="0" algn="l" rtl="0">
              <a:lnSpc>
                <a:spcPct val="115000"/>
              </a:lnSpc>
              <a:spcBef>
                <a:spcPts val="0"/>
              </a:spcBef>
              <a:spcAft>
                <a:spcPts val="0"/>
              </a:spcAft>
              <a:buSzPts val="1800"/>
              <a:buNone/>
            </a:pPr>
            <a:endParaRPr sz="1400" i="0" dirty="0">
              <a:solidFill>
                <a:srgbClr val="212121"/>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r>
              <a:rPr lang="en-US" sz="1400" b="1" i="0" dirty="0">
                <a:solidFill>
                  <a:srgbClr val="212121"/>
                </a:solidFill>
                <a:latin typeface="Times New Roman"/>
                <a:ea typeface="Times New Roman"/>
                <a:cs typeface="Times New Roman"/>
                <a:sym typeface="Times New Roman"/>
              </a:rPr>
              <a:t>Hour</a:t>
            </a:r>
            <a:r>
              <a:rPr lang="en-US" sz="1400" i="0" dirty="0">
                <a:solidFill>
                  <a:srgbClr val="212121"/>
                </a:solidFill>
                <a:latin typeface="Times New Roman"/>
                <a:ea typeface="Times New Roman"/>
                <a:cs typeface="Times New Roman"/>
                <a:sym typeface="Times New Roman"/>
              </a:rPr>
              <a:t>: Hour of the Day</a:t>
            </a:r>
            <a:endParaRPr dirty="0"/>
          </a:p>
          <a:p>
            <a:pPr marL="114300" lvl="0" indent="0" algn="l" rtl="0">
              <a:lnSpc>
                <a:spcPct val="115000"/>
              </a:lnSpc>
              <a:spcBef>
                <a:spcPts val="0"/>
              </a:spcBef>
              <a:spcAft>
                <a:spcPts val="0"/>
              </a:spcAft>
              <a:buSzPts val="1800"/>
              <a:buNone/>
            </a:pPr>
            <a:endParaRPr sz="1400" i="0" dirty="0">
              <a:solidFill>
                <a:srgbClr val="212121"/>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r>
              <a:rPr lang="en-US" sz="1400" b="1" i="0" dirty="0">
                <a:solidFill>
                  <a:srgbClr val="212121"/>
                </a:solidFill>
                <a:latin typeface="Times New Roman"/>
                <a:ea typeface="Times New Roman"/>
                <a:cs typeface="Times New Roman"/>
                <a:sym typeface="Times New Roman"/>
              </a:rPr>
              <a:t>Temperature</a:t>
            </a:r>
            <a:r>
              <a:rPr lang="en-US" sz="1400" i="0" dirty="0">
                <a:solidFill>
                  <a:srgbClr val="212121"/>
                </a:solidFill>
                <a:latin typeface="Times New Roman"/>
                <a:ea typeface="Times New Roman"/>
                <a:cs typeface="Times New Roman"/>
                <a:sym typeface="Times New Roman"/>
              </a:rPr>
              <a:t>: Temperature in Celsius</a:t>
            </a:r>
            <a:endParaRPr dirty="0"/>
          </a:p>
          <a:p>
            <a:pPr marL="114300" lvl="0" indent="0" algn="l" rtl="0">
              <a:lnSpc>
                <a:spcPct val="115000"/>
              </a:lnSpc>
              <a:spcBef>
                <a:spcPts val="0"/>
              </a:spcBef>
              <a:spcAft>
                <a:spcPts val="0"/>
              </a:spcAft>
              <a:buSzPts val="1800"/>
              <a:buNone/>
            </a:pPr>
            <a:endParaRPr sz="1400" i="0" dirty="0">
              <a:solidFill>
                <a:srgbClr val="212121"/>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r>
              <a:rPr lang="en-US" sz="1400" b="1" i="0" dirty="0">
                <a:solidFill>
                  <a:srgbClr val="212121"/>
                </a:solidFill>
                <a:latin typeface="Times New Roman"/>
                <a:ea typeface="Times New Roman"/>
                <a:cs typeface="Times New Roman"/>
                <a:sym typeface="Times New Roman"/>
              </a:rPr>
              <a:t>Humidity</a:t>
            </a:r>
            <a:r>
              <a:rPr lang="en-US" sz="1400" i="0" dirty="0">
                <a:solidFill>
                  <a:srgbClr val="212121"/>
                </a:solidFill>
                <a:latin typeface="Times New Roman"/>
                <a:ea typeface="Times New Roman"/>
                <a:cs typeface="Times New Roman"/>
                <a:sym typeface="Times New Roman"/>
              </a:rPr>
              <a:t>: Humidity in %</a:t>
            </a:r>
            <a:endParaRPr dirty="0"/>
          </a:p>
          <a:p>
            <a:pPr marL="114300" lvl="0" indent="0" algn="l" rtl="0">
              <a:lnSpc>
                <a:spcPct val="115000"/>
              </a:lnSpc>
              <a:spcBef>
                <a:spcPts val="0"/>
              </a:spcBef>
              <a:spcAft>
                <a:spcPts val="0"/>
              </a:spcAft>
              <a:buSzPts val="1800"/>
              <a:buNone/>
            </a:pPr>
            <a:endParaRPr sz="1400" i="0" dirty="0">
              <a:solidFill>
                <a:srgbClr val="212121"/>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r>
              <a:rPr lang="en-US" sz="1400" b="1" i="0" dirty="0">
                <a:solidFill>
                  <a:srgbClr val="212121"/>
                </a:solidFill>
                <a:latin typeface="Times New Roman"/>
                <a:ea typeface="Times New Roman"/>
                <a:cs typeface="Times New Roman"/>
                <a:sym typeface="Times New Roman"/>
              </a:rPr>
              <a:t>Windspeed</a:t>
            </a:r>
            <a:r>
              <a:rPr lang="en-US" sz="1400" i="0" dirty="0">
                <a:solidFill>
                  <a:srgbClr val="212121"/>
                </a:solidFill>
                <a:latin typeface="Times New Roman"/>
                <a:ea typeface="Times New Roman"/>
                <a:cs typeface="Times New Roman"/>
                <a:sym typeface="Times New Roman"/>
              </a:rPr>
              <a:t>: Speed o</a:t>
            </a:r>
            <a:r>
              <a:rPr lang="en-US" sz="1400" dirty="0">
                <a:solidFill>
                  <a:srgbClr val="212121"/>
                </a:solidFill>
                <a:latin typeface="Times New Roman"/>
                <a:ea typeface="Times New Roman"/>
                <a:cs typeface="Times New Roman"/>
                <a:sym typeface="Times New Roman"/>
              </a:rPr>
              <a:t>f wind in </a:t>
            </a:r>
            <a:r>
              <a:rPr lang="en-US" sz="1400" i="0" dirty="0">
                <a:solidFill>
                  <a:srgbClr val="212121"/>
                </a:solidFill>
                <a:latin typeface="Times New Roman"/>
                <a:ea typeface="Times New Roman"/>
                <a:cs typeface="Times New Roman"/>
                <a:sym typeface="Times New Roman"/>
              </a:rPr>
              <a:t>m/s</a:t>
            </a:r>
            <a:endParaRPr dirty="0"/>
          </a:p>
          <a:p>
            <a:pPr marL="114300" lvl="0" indent="0" algn="l" rtl="0">
              <a:lnSpc>
                <a:spcPct val="115000"/>
              </a:lnSpc>
              <a:spcBef>
                <a:spcPts val="0"/>
              </a:spcBef>
              <a:spcAft>
                <a:spcPts val="0"/>
              </a:spcAft>
              <a:buSzPts val="1800"/>
              <a:buNone/>
            </a:pPr>
            <a:endParaRPr sz="1400" i="0" dirty="0">
              <a:solidFill>
                <a:srgbClr val="212121"/>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r>
              <a:rPr lang="en-US" sz="1400" b="1" i="0" dirty="0">
                <a:solidFill>
                  <a:srgbClr val="212121"/>
                </a:solidFill>
                <a:latin typeface="Times New Roman"/>
                <a:ea typeface="Times New Roman"/>
                <a:cs typeface="Times New Roman"/>
                <a:sym typeface="Times New Roman"/>
              </a:rPr>
              <a:t>Visibility (10m)</a:t>
            </a:r>
            <a:r>
              <a:rPr lang="en-US" sz="1400" i="0" dirty="0">
                <a:solidFill>
                  <a:srgbClr val="212121"/>
                </a:solidFill>
                <a:latin typeface="Times New Roman"/>
                <a:ea typeface="Times New Roman"/>
                <a:cs typeface="Times New Roman"/>
                <a:sym typeface="Times New Roman"/>
              </a:rPr>
              <a:t>: Visibility </a:t>
            </a:r>
            <a:r>
              <a:rPr lang="en-US" sz="1400" b="1" i="0" dirty="0">
                <a:solidFill>
                  <a:srgbClr val="212121"/>
                </a:solidFill>
                <a:latin typeface="Times New Roman"/>
                <a:ea typeface="Times New Roman"/>
                <a:cs typeface="Times New Roman"/>
                <a:sym typeface="Times New Roman"/>
              </a:rPr>
              <a:t> </a:t>
            </a:r>
            <a:endParaRPr dirty="0"/>
          </a:p>
          <a:p>
            <a:pPr marL="114300" lvl="0" indent="0" algn="l" rtl="0">
              <a:lnSpc>
                <a:spcPct val="115000"/>
              </a:lnSpc>
              <a:spcBef>
                <a:spcPts val="0"/>
              </a:spcBef>
              <a:spcAft>
                <a:spcPts val="0"/>
              </a:spcAft>
              <a:buSzPts val="1800"/>
              <a:buNone/>
            </a:pPr>
            <a:endParaRPr sz="1400" i="0" dirty="0">
              <a:solidFill>
                <a:srgbClr val="212121"/>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r>
              <a:rPr lang="en-US" sz="1400" b="1" i="0" dirty="0">
                <a:solidFill>
                  <a:srgbClr val="212121"/>
                </a:solidFill>
                <a:latin typeface="Times New Roman"/>
                <a:ea typeface="Times New Roman"/>
                <a:cs typeface="Times New Roman"/>
                <a:sym typeface="Times New Roman"/>
              </a:rPr>
              <a:t>Dew point temperature</a:t>
            </a:r>
            <a:r>
              <a:rPr lang="en-US" sz="1400" i="0" dirty="0">
                <a:solidFill>
                  <a:srgbClr val="212121"/>
                </a:solidFill>
                <a:latin typeface="Times New Roman"/>
                <a:ea typeface="Times New Roman"/>
                <a:cs typeface="Times New Roman"/>
                <a:sym typeface="Times New Roman"/>
              </a:rPr>
              <a:t>: Dew Point Temp (Celsius)</a:t>
            </a:r>
            <a:endParaRPr dirty="0"/>
          </a:p>
          <a:p>
            <a:pPr marL="114300" lvl="0" indent="0" algn="l" rtl="0">
              <a:lnSpc>
                <a:spcPct val="115000"/>
              </a:lnSpc>
              <a:spcBef>
                <a:spcPts val="0"/>
              </a:spcBef>
              <a:spcAft>
                <a:spcPts val="0"/>
              </a:spcAft>
              <a:buSzPts val="1800"/>
              <a:buNone/>
            </a:pPr>
            <a:endParaRPr sz="1400" i="0" dirty="0">
              <a:solidFill>
                <a:srgbClr val="21212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8804-C005-0F10-CF6C-65157FBF9BCC}"/>
              </a:ext>
            </a:extLst>
          </p:cNvPr>
          <p:cNvSpPr>
            <a:spLocks noGrp="1"/>
          </p:cNvSpPr>
          <p:nvPr>
            <p:ph type="title"/>
          </p:nvPr>
        </p:nvSpPr>
        <p:spPr>
          <a:xfrm>
            <a:off x="271359" y="155913"/>
            <a:ext cx="8520600" cy="572700"/>
          </a:xfrm>
        </p:spPr>
        <p:txBody>
          <a:bodyPr/>
          <a:lstStyle/>
          <a:p>
            <a:r>
              <a:rPr lang="en-US" dirty="0">
                <a:solidFill>
                  <a:srgbClr val="FF0000"/>
                </a:solidFill>
                <a:latin typeface="Times New Roman"/>
                <a:ea typeface="Times New Roman"/>
                <a:cs typeface="Times New Roman"/>
                <a:sym typeface="Times New Roman"/>
              </a:rPr>
              <a:t>Attributes of each variable</a:t>
            </a:r>
            <a:endParaRPr lang="en-IN" dirty="0"/>
          </a:p>
        </p:txBody>
      </p:sp>
      <p:sp>
        <p:nvSpPr>
          <p:cNvPr id="3" name="Text Placeholder 2">
            <a:extLst>
              <a:ext uri="{FF2B5EF4-FFF2-40B4-BE49-F238E27FC236}">
                <a16:creationId xmlns:a16="http://schemas.microsoft.com/office/drawing/2014/main" id="{470BA8EA-DB06-8A17-205D-7CC1289D50A6}"/>
              </a:ext>
            </a:extLst>
          </p:cNvPr>
          <p:cNvSpPr>
            <a:spLocks noGrp="1"/>
          </p:cNvSpPr>
          <p:nvPr>
            <p:ph type="body" idx="1"/>
          </p:nvPr>
        </p:nvSpPr>
        <p:spPr/>
        <p:txBody>
          <a:bodyPr/>
          <a:lstStyle/>
          <a:p>
            <a:pPr marL="114300" lvl="0" indent="0" algn="l" rtl="0">
              <a:lnSpc>
                <a:spcPct val="115000"/>
              </a:lnSpc>
              <a:spcBef>
                <a:spcPts val="0"/>
              </a:spcBef>
              <a:spcAft>
                <a:spcPts val="0"/>
              </a:spcAft>
              <a:buSzPts val="1800"/>
              <a:buNone/>
            </a:pPr>
            <a:r>
              <a:rPr lang="en-US" sz="1800" b="1" i="0">
                <a:solidFill>
                  <a:srgbClr val="212121"/>
                </a:solidFill>
                <a:latin typeface="Times New Roman"/>
                <a:ea typeface="Times New Roman"/>
                <a:cs typeface="Times New Roman"/>
                <a:sym typeface="Times New Roman"/>
              </a:rPr>
              <a:t>Solar radiation</a:t>
            </a:r>
            <a:r>
              <a:rPr lang="en-US" sz="1800" i="0">
                <a:solidFill>
                  <a:srgbClr val="212121"/>
                </a:solidFill>
                <a:latin typeface="Times New Roman"/>
                <a:ea typeface="Times New Roman"/>
                <a:cs typeface="Times New Roman"/>
                <a:sym typeface="Times New Roman"/>
              </a:rPr>
              <a:t>: Radiation in MJ/m2</a:t>
            </a:r>
            <a:endParaRPr lang="en-US"/>
          </a:p>
          <a:p>
            <a:pPr marL="114300" lvl="0" indent="0" algn="l" rtl="0">
              <a:lnSpc>
                <a:spcPct val="115000"/>
              </a:lnSpc>
              <a:spcBef>
                <a:spcPts val="0"/>
              </a:spcBef>
              <a:spcAft>
                <a:spcPts val="0"/>
              </a:spcAft>
              <a:buSzPts val="1800"/>
              <a:buNone/>
            </a:pPr>
            <a:endParaRPr lang="en-US" sz="1800" i="0">
              <a:solidFill>
                <a:srgbClr val="212121"/>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r>
              <a:rPr lang="en-US" sz="1800" b="1" i="0">
                <a:solidFill>
                  <a:srgbClr val="212121"/>
                </a:solidFill>
                <a:latin typeface="Times New Roman"/>
                <a:ea typeface="Times New Roman"/>
                <a:cs typeface="Times New Roman"/>
                <a:sym typeface="Times New Roman"/>
              </a:rPr>
              <a:t>Rainfall</a:t>
            </a:r>
            <a:r>
              <a:rPr lang="en-US" sz="1800" i="0">
                <a:solidFill>
                  <a:srgbClr val="212121"/>
                </a:solidFill>
                <a:latin typeface="Times New Roman"/>
                <a:ea typeface="Times New Roman"/>
                <a:cs typeface="Times New Roman"/>
                <a:sym typeface="Times New Roman"/>
              </a:rPr>
              <a:t>: Rainfall (mm)</a:t>
            </a:r>
            <a:endParaRPr lang="en-US"/>
          </a:p>
          <a:p>
            <a:pPr marL="114300" lvl="0" indent="0" algn="l" rtl="0">
              <a:lnSpc>
                <a:spcPct val="115000"/>
              </a:lnSpc>
              <a:spcBef>
                <a:spcPts val="0"/>
              </a:spcBef>
              <a:spcAft>
                <a:spcPts val="0"/>
              </a:spcAft>
              <a:buSzPts val="1800"/>
              <a:buNone/>
            </a:pPr>
            <a:endParaRPr lang="en-US" sz="1800" i="0">
              <a:solidFill>
                <a:srgbClr val="212121"/>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r>
              <a:rPr lang="en-US" sz="1800" b="1" i="0">
                <a:solidFill>
                  <a:srgbClr val="212121"/>
                </a:solidFill>
                <a:latin typeface="Times New Roman"/>
                <a:ea typeface="Times New Roman"/>
                <a:cs typeface="Times New Roman"/>
                <a:sym typeface="Times New Roman"/>
              </a:rPr>
              <a:t>Snowfall</a:t>
            </a:r>
            <a:r>
              <a:rPr lang="en-US" sz="1800" i="0">
                <a:solidFill>
                  <a:srgbClr val="212121"/>
                </a:solidFill>
                <a:latin typeface="Times New Roman"/>
                <a:ea typeface="Times New Roman"/>
                <a:cs typeface="Times New Roman"/>
                <a:sym typeface="Times New Roman"/>
              </a:rPr>
              <a:t>: Snowfall (cm)</a:t>
            </a:r>
            <a:endParaRPr lang="en-US"/>
          </a:p>
          <a:p>
            <a:pPr marL="114300" lvl="0" indent="0" algn="l" rtl="0">
              <a:lnSpc>
                <a:spcPct val="115000"/>
              </a:lnSpc>
              <a:spcBef>
                <a:spcPts val="0"/>
              </a:spcBef>
              <a:spcAft>
                <a:spcPts val="0"/>
              </a:spcAft>
              <a:buSzPts val="1800"/>
              <a:buNone/>
            </a:pPr>
            <a:endParaRPr lang="en-US" sz="1800" i="0">
              <a:solidFill>
                <a:srgbClr val="212121"/>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r>
              <a:rPr lang="en-US" sz="1800" b="1" i="0">
                <a:solidFill>
                  <a:srgbClr val="212121"/>
                </a:solidFill>
                <a:latin typeface="Times New Roman"/>
                <a:ea typeface="Times New Roman"/>
                <a:cs typeface="Times New Roman"/>
                <a:sym typeface="Times New Roman"/>
              </a:rPr>
              <a:t>Seasons</a:t>
            </a:r>
            <a:r>
              <a:rPr lang="en-US" sz="1800" i="0">
                <a:solidFill>
                  <a:srgbClr val="212121"/>
                </a:solidFill>
                <a:latin typeface="Times New Roman"/>
                <a:ea typeface="Times New Roman"/>
                <a:cs typeface="Times New Roman"/>
                <a:sym typeface="Times New Roman"/>
              </a:rPr>
              <a:t>: Winter, Spring, Summer, Autumn</a:t>
            </a:r>
            <a:endParaRPr lang="en-US"/>
          </a:p>
          <a:p>
            <a:pPr marL="114300" lvl="0" indent="0" algn="l" rtl="0">
              <a:lnSpc>
                <a:spcPct val="115000"/>
              </a:lnSpc>
              <a:spcBef>
                <a:spcPts val="0"/>
              </a:spcBef>
              <a:spcAft>
                <a:spcPts val="0"/>
              </a:spcAft>
              <a:buSzPts val="1800"/>
              <a:buNone/>
            </a:pPr>
            <a:endParaRPr lang="en-US" sz="1800" i="0">
              <a:solidFill>
                <a:srgbClr val="212121"/>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r>
              <a:rPr lang="en-US" sz="1800" b="1" i="0">
                <a:solidFill>
                  <a:srgbClr val="212121"/>
                </a:solidFill>
                <a:latin typeface="Times New Roman"/>
                <a:ea typeface="Times New Roman"/>
                <a:cs typeface="Times New Roman"/>
                <a:sym typeface="Times New Roman"/>
              </a:rPr>
              <a:t>Holiday</a:t>
            </a:r>
            <a:r>
              <a:rPr lang="en-US" sz="1800" i="0">
                <a:solidFill>
                  <a:srgbClr val="212121"/>
                </a:solidFill>
                <a:latin typeface="Times New Roman"/>
                <a:ea typeface="Times New Roman"/>
                <a:cs typeface="Times New Roman"/>
                <a:sym typeface="Times New Roman"/>
              </a:rPr>
              <a:t>: Holiday/No holiday</a:t>
            </a:r>
            <a:endParaRPr lang="en-US"/>
          </a:p>
          <a:p>
            <a:pPr marL="114300" lvl="0" indent="0" algn="l" rtl="0">
              <a:lnSpc>
                <a:spcPct val="115000"/>
              </a:lnSpc>
              <a:spcBef>
                <a:spcPts val="0"/>
              </a:spcBef>
              <a:spcAft>
                <a:spcPts val="0"/>
              </a:spcAft>
              <a:buSzPts val="1800"/>
              <a:buNone/>
            </a:pPr>
            <a:endParaRPr lang="en-US" sz="1800" i="0">
              <a:solidFill>
                <a:srgbClr val="212121"/>
              </a:solidFill>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r>
              <a:rPr lang="en-US" sz="1800" b="1" i="0">
                <a:solidFill>
                  <a:srgbClr val="212121"/>
                </a:solidFill>
                <a:latin typeface="Times New Roman"/>
                <a:ea typeface="Times New Roman"/>
                <a:cs typeface="Times New Roman"/>
                <a:sym typeface="Times New Roman"/>
              </a:rPr>
              <a:t>Functioning Day</a:t>
            </a:r>
            <a:r>
              <a:rPr lang="en-US" sz="1800" i="0">
                <a:solidFill>
                  <a:srgbClr val="212121"/>
                </a:solidFill>
                <a:latin typeface="Times New Roman"/>
                <a:ea typeface="Times New Roman"/>
                <a:cs typeface="Times New Roman"/>
                <a:sym typeface="Times New Roman"/>
              </a:rPr>
              <a:t>: </a:t>
            </a:r>
            <a:r>
              <a:rPr lang="en-US" sz="1800">
                <a:solidFill>
                  <a:srgbClr val="212121"/>
                </a:solidFill>
                <a:latin typeface="Times New Roman"/>
                <a:ea typeface="Times New Roman"/>
                <a:cs typeface="Times New Roman"/>
                <a:sym typeface="Times New Roman"/>
              </a:rPr>
              <a:t>if the day is neither weekend, holiday than 1 else 0</a:t>
            </a:r>
            <a:endParaRPr lang="en-US" sz="18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1011217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8"/>
          <p:cNvSpPr txBox="1">
            <a:spLocks noGrp="1"/>
          </p:cNvSpPr>
          <p:nvPr>
            <p:ph type="title"/>
          </p:nvPr>
        </p:nvSpPr>
        <p:spPr>
          <a:xfrm>
            <a:off x="38670" y="220705"/>
            <a:ext cx="8832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solidFill>
                  <a:srgbClr val="FF0000"/>
                </a:solidFill>
                <a:latin typeface="Times New Roman"/>
                <a:ea typeface="Times New Roman"/>
                <a:cs typeface="Times New Roman"/>
                <a:sym typeface="Times New Roman"/>
              </a:rPr>
              <a:t>Bikes Rented per Season</a:t>
            </a:r>
            <a:endParaRPr dirty="0"/>
          </a:p>
        </p:txBody>
      </p:sp>
      <p:sp>
        <p:nvSpPr>
          <p:cNvPr id="100" name="Google Shape;100;p8"/>
          <p:cNvSpPr txBox="1">
            <a:spLocks noGrp="1"/>
          </p:cNvSpPr>
          <p:nvPr>
            <p:ph type="body" idx="1"/>
          </p:nvPr>
        </p:nvSpPr>
        <p:spPr>
          <a:xfrm>
            <a:off x="142875" y="1335882"/>
            <a:ext cx="4429125" cy="3300412"/>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chemeClr val="lt1"/>
              </a:buClr>
              <a:buSzPts val="1400"/>
              <a:buFont typeface="Arial"/>
              <a:buChar char="•"/>
            </a:pPr>
            <a:r>
              <a:rPr lang="en-US" sz="1400" dirty="0">
                <a:solidFill>
                  <a:schemeClr val="lt1"/>
                </a:solidFill>
                <a:latin typeface="Times New Roman"/>
                <a:ea typeface="Times New Roman"/>
                <a:cs typeface="Times New Roman"/>
                <a:sym typeface="Times New Roman"/>
              </a:rPr>
              <a:t>Highest number of bikes were rented in </a:t>
            </a:r>
            <a:r>
              <a:rPr lang="en-US" sz="1400" b="1" dirty="0">
                <a:solidFill>
                  <a:schemeClr val="lt1"/>
                </a:solidFill>
                <a:latin typeface="Times New Roman"/>
                <a:ea typeface="Times New Roman"/>
                <a:cs typeface="Times New Roman"/>
                <a:sym typeface="Times New Roman"/>
              </a:rPr>
              <a:t>Summer.</a:t>
            </a:r>
            <a:r>
              <a:rPr lang="en-US" sz="1400" dirty="0">
                <a:solidFill>
                  <a:schemeClr val="lt1"/>
                </a:solidFill>
                <a:latin typeface="Times New Roman"/>
                <a:ea typeface="Times New Roman"/>
                <a:cs typeface="Times New Roman"/>
                <a:sym typeface="Times New Roman"/>
              </a:rPr>
              <a:t> The total count of bikes rented in summer was 2.28 million</a:t>
            </a:r>
            <a:endParaRPr dirty="0"/>
          </a:p>
          <a:p>
            <a:pPr marL="285750" lvl="0" indent="-196850" algn="l" rtl="0">
              <a:lnSpc>
                <a:spcPct val="115000"/>
              </a:lnSpc>
              <a:spcBef>
                <a:spcPts val="0"/>
              </a:spcBef>
              <a:spcAft>
                <a:spcPts val="0"/>
              </a:spcAft>
              <a:buClr>
                <a:schemeClr val="dk2"/>
              </a:buClr>
              <a:buSzPts val="1400"/>
              <a:buFont typeface="Arial"/>
              <a:buNone/>
            </a:pPr>
            <a:endParaRPr sz="1400" dirty="0">
              <a:solidFill>
                <a:schemeClr val="lt1"/>
              </a:solidFill>
              <a:latin typeface="Times New Roman"/>
              <a:ea typeface="Times New Roman"/>
              <a:cs typeface="Times New Roman"/>
              <a:sym typeface="Times New Roman"/>
            </a:endParaRPr>
          </a:p>
          <a:p>
            <a:pPr marL="171450" lvl="0" indent="-171450" algn="l" rtl="0">
              <a:lnSpc>
                <a:spcPct val="115000"/>
              </a:lnSpc>
              <a:spcBef>
                <a:spcPts val="0"/>
              </a:spcBef>
              <a:spcAft>
                <a:spcPts val="0"/>
              </a:spcAft>
              <a:buClr>
                <a:schemeClr val="lt1"/>
              </a:buClr>
              <a:buSzPts val="1400"/>
              <a:buFont typeface="Arial"/>
              <a:buChar char="•"/>
            </a:pPr>
            <a:r>
              <a:rPr lang="en-US" sz="1400" i="0" dirty="0">
                <a:solidFill>
                  <a:schemeClr val="lt1"/>
                </a:solidFill>
                <a:latin typeface="Times New Roman"/>
                <a:ea typeface="Times New Roman"/>
                <a:cs typeface="Times New Roman"/>
                <a:sym typeface="Times New Roman"/>
              </a:rPr>
              <a:t>Second highest </a:t>
            </a:r>
            <a:r>
              <a:rPr lang="en-US" sz="1400" dirty="0">
                <a:solidFill>
                  <a:schemeClr val="lt1"/>
                </a:solidFill>
                <a:latin typeface="Times New Roman"/>
                <a:ea typeface="Times New Roman"/>
                <a:cs typeface="Times New Roman"/>
                <a:sym typeface="Times New Roman"/>
              </a:rPr>
              <a:t>Bikes were rented in </a:t>
            </a:r>
            <a:r>
              <a:rPr lang="en-US" sz="1400" b="1" dirty="0">
                <a:solidFill>
                  <a:schemeClr val="lt1"/>
                </a:solidFill>
                <a:latin typeface="Times New Roman"/>
                <a:ea typeface="Times New Roman"/>
                <a:cs typeface="Times New Roman"/>
                <a:sym typeface="Times New Roman"/>
              </a:rPr>
              <a:t>Autumn </a:t>
            </a:r>
            <a:r>
              <a:rPr lang="en-US" sz="1400" dirty="0">
                <a:solidFill>
                  <a:schemeClr val="lt1"/>
                </a:solidFill>
                <a:latin typeface="Times New Roman"/>
                <a:ea typeface="Times New Roman"/>
                <a:cs typeface="Times New Roman"/>
                <a:sym typeface="Times New Roman"/>
              </a:rPr>
              <a:t>around </a:t>
            </a:r>
            <a:r>
              <a:rPr lang="en-US" sz="1400" b="1" dirty="0">
                <a:solidFill>
                  <a:schemeClr val="lt1"/>
                </a:solidFill>
                <a:latin typeface="Times New Roman"/>
                <a:ea typeface="Times New Roman"/>
                <a:cs typeface="Times New Roman"/>
                <a:sym typeface="Times New Roman"/>
              </a:rPr>
              <a:t>1.79 million </a:t>
            </a:r>
            <a:r>
              <a:rPr lang="en-US" sz="1400" dirty="0">
                <a:solidFill>
                  <a:schemeClr val="lt1"/>
                </a:solidFill>
                <a:latin typeface="Times New Roman"/>
                <a:ea typeface="Times New Roman"/>
                <a:cs typeface="Times New Roman"/>
                <a:sym typeface="Times New Roman"/>
              </a:rPr>
              <a:t>followed by </a:t>
            </a:r>
            <a:r>
              <a:rPr lang="en-US" sz="1400" b="1" dirty="0">
                <a:solidFill>
                  <a:schemeClr val="lt1"/>
                </a:solidFill>
                <a:latin typeface="Times New Roman"/>
                <a:ea typeface="Times New Roman"/>
                <a:cs typeface="Times New Roman"/>
                <a:sym typeface="Times New Roman"/>
              </a:rPr>
              <a:t>Spring </a:t>
            </a:r>
            <a:r>
              <a:rPr lang="en-US" sz="1400" dirty="0">
                <a:solidFill>
                  <a:schemeClr val="lt1"/>
                </a:solidFill>
                <a:latin typeface="Times New Roman"/>
                <a:ea typeface="Times New Roman"/>
                <a:cs typeface="Times New Roman"/>
                <a:sym typeface="Times New Roman"/>
              </a:rPr>
              <a:t>in which </a:t>
            </a:r>
            <a:r>
              <a:rPr lang="en-US" sz="1400" b="1" dirty="0">
                <a:solidFill>
                  <a:schemeClr val="lt1"/>
                </a:solidFill>
                <a:latin typeface="Times New Roman"/>
                <a:ea typeface="Times New Roman"/>
                <a:cs typeface="Times New Roman"/>
                <a:sym typeface="Times New Roman"/>
              </a:rPr>
              <a:t>1.6 million </a:t>
            </a:r>
            <a:r>
              <a:rPr lang="en-US" sz="1400" dirty="0">
                <a:solidFill>
                  <a:schemeClr val="lt1"/>
                </a:solidFill>
                <a:latin typeface="Times New Roman"/>
                <a:ea typeface="Times New Roman"/>
                <a:cs typeface="Times New Roman"/>
                <a:sym typeface="Times New Roman"/>
              </a:rPr>
              <a:t>bikes are rented.</a:t>
            </a:r>
            <a:endParaRPr dirty="0"/>
          </a:p>
          <a:p>
            <a:pPr marL="0" lvl="0" indent="0" algn="l" rtl="0">
              <a:lnSpc>
                <a:spcPct val="115000"/>
              </a:lnSpc>
              <a:spcBef>
                <a:spcPts val="0"/>
              </a:spcBef>
              <a:spcAft>
                <a:spcPts val="0"/>
              </a:spcAft>
              <a:buClr>
                <a:schemeClr val="dk2"/>
              </a:buClr>
              <a:buSzPts val="1400"/>
              <a:buNone/>
            </a:pPr>
            <a:endParaRPr sz="1400" b="1" i="0" dirty="0">
              <a:solidFill>
                <a:schemeClr val="lt1"/>
              </a:solidFill>
              <a:latin typeface="Times New Roman"/>
              <a:ea typeface="Times New Roman"/>
              <a:cs typeface="Times New Roman"/>
              <a:sym typeface="Times New Roman"/>
            </a:endParaRPr>
          </a:p>
          <a:p>
            <a:pPr marL="171450" lvl="0" indent="-171450" algn="l" rtl="0">
              <a:lnSpc>
                <a:spcPct val="115000"/>
              </a:lnSpc>
              <a:spcBef>
                <a:spcPts val="0"/>
              </a:spcBef>
              <a:spcAft>
                <a:spcPts val="0"/>
              </a:spcAft>
              <a:buClr>
                <a:schemeClr val="lt1"/>
              </a:buClr>
              <a:buSzPts val="1400"/>
              <a:buFont typeface="Arial"/>
              <a:buChar char="•"/>
            </a:pPr>
            <a:r>
              <a:rPr lang="en-US" sz="1400" b="1" dirty="0">
                <a:solidFill>
                  <a:schemeClr val="lt1"/>
                </a:solidFill>
                <a:latin typeface="Times New Roman"/>
                <a:ea typeface="Times New Roman"/>
                <a:cs typeface="Times New Roman"/>
                <a:sym typeface="Times New Roman"/>
              </a:rPr>
              <a:t>Winter </a:t>
            </a:r>
            <a:r>
              <a:rPr lang="en-US" sz="1400" dirty="0">
                <a:solidFill>
                  <a:schemeClr val="lt1"/>
                </a:solidFill>
                <a:latin typeface="Times New Roman"/>
                <a:ea typeface="Times New Roman"/>
                <a:cs typeface="Times New Roman"/>
                <a:sym typeface="Times New Roman"/>
              </a:rPr>
              <a:t>appears to be the least popular season for bike rentals. In the winter, just 487K bikes were rented.</a:t>
            </a:r>
            <a:endParaRPr dirty="0"/>
          </a:p>
          <a:p>
            <a:pPr marL="171450" lvl="0" indent="-82550" algn="l" rtl="0">
              <a:lnSpc>
                <a:spcPct val="115000"/>
              </a:lnSpc>
              <a:spcBef>
                <a:spcPts val="0"/>
              </a:spcBef>
              <a:spcAft>
                <a:spcPts val="0"/>
              </a:spcAft>
              <a:buClr>
                <a:schemeClr val="dk2"/>
              </a:buClr>
              <a:buSzPts val="1400"/>
              <a:buFont typeface="Arial"/>
              <a:buNone/>
            </a:pPr>
            <a:endParaRPr sz="1400" i="0" dirty="0">
              <a:solidFill>
                <a:schemeClr val="lt1"/>
              </a:solidFill>
              <a:latin typeface="Times New Roman"/>
              <a:ea typeface="Times New Roman"/>
              <a:cs typeface="Times New Roman"/>
              <a:sym typeface="Times New Roman"/>
            </a:endParaRPr>
          </a:p>
          <a:p>
            <a:pPr marL="171450" lvl="0" indent="-171450" algn="l" rtl="0">
              <a:lnSpc>
                <a:spcPct val="115000"/>
              </a:lnSpc>
              <a:spcBef>
                <a:spcPts val="0"/>
              </a:spcBef>
              <a:spcAft>
                <a:spcPts val="0"/>
              </a:spcAft>
              <a:buClr>
                <a:schemeClr val="lt1"/>
              </a:buClr>
              <a:buSzPts val="1400"/>
              <a:buFont typeface="Arial"/>
              <a:buChar char="•"/>
            </a:pPr>
            <a:r>
              <a:rPr lang="en-US" sz="1400" dirty="0">
                <a:solidFill>
                  <a:schemeClr val="lt1"/>
                </a:solidFill>
                <a:latin typeface="Times New Roman"/>
                <a:ea typeface="Times New Roman"/>
                <a:cs typeface="Times New Roman"/>
                <a:sym typeface="Times New Roman"/>
              </a:rPr>
              <a:t>The </a:t>
            </a:r>
            <a:r>
              <a:rPr lang="en-US" sz="1400" b="1" dirty="0">
                <a:solidFill>
                  <a:schemeClr val="lt1"/>
                </a:solidFill>
                <a:latin typeface="Times New Roman"/>
                <a:ea typeface="Times New Roman"/>
                <a:cs typeface="Times New Roman"/>
                <a:sym typeface="Times New Roman"/>
              </a:rPr>
              <a:t>extreme temperatures </a:t>
            </a:r>
            <a:r>
              <a:rPr lang="en-US" sz="1400" dirty="0">
                <a:solidFill>
                  <a:schemeClr val="lt1"/>
                </a:solidFill>
                <a:latin typeface="Times New Roman"/>
                <a:ea typeface="Times New Roman"/>
                <a:cs typeface="Times New Roman"/>
                <a:sym typeface="Times New Roman"/>
              </a:rPr>
              <a:t>in Seoul in the </a:t>
            </a:r>
            <a:r>
              <a:rPr lang="en-US" sz="1400" b="1" dirty="0">
                <a:solidFill>
                  <a:schemeClr val="lt1"/>
                </a:solidFill>
                <a:latin typeface="Times New Roman"/>
                <a:ea typeface="Times New Roman"/>
                <a:cs typeface="Times New Roman"/>
                <a:sym typeface="Times New Roman"/>
              </a:rPr>
              <a:t>winter </a:t>
            </a:r>
            <a:r>
              <a:rPr lang="en-US" sz="1400" dirty="0">
                <a:solidFill>
                  <a:schemeClr val="lt1"/>
                </a:solidFill>
                <a:latin typeface="Times New Roman"/>
                <a:ea typeface="Times New Roman"/>
                <a:cs typeface="Times New Roman"/>
                <a:sym typeface="Times New Roman"/>
              </a:rPr>
              <a:t>might be a factor in the </a:t>
            </a:r>
            <a:r>
              <a:rPr lang="en-US" sz="1400" b="1" dirty="0">
                <a:solidFill>
                  <a:schemeClr val="lt1"/>
                </a:solidFill>
                <a:latin typeface="Times New Roman"/>
                <a:ea typeface="Times New Roman"/>
                <a:cs typeface="Times New Roman"/>
                <a:sym typeface="Times New Roman"/>
              </a:rPr>
              <a:t>low demand </a:t>
            </a:r>
            <a:r>
              <a:rPr lang="en-US" sz="1400" dirty="0">
                <a:solidFill>
                  <a:schemeClr val="lt1"/>
                </a:solidFill>
                <a:latin typeface="Times New Roman"/>
                <a:ea typeface="Times New Roman"/>
                <a:cs typeface="Times New Roman"/>
                <a:sym typeface="Times New Roman"/>
              </a:rPr>
              <a:t>for bikes in the winter.</a:t>
            </a:r>
            <a:endParaRPr sz="1400" i="0" dirty="0">
              <a:solidFill>
                <a:schemeClr val="lt1"/>
              </a:solidFill>
              <a:latin typeface="Times New Roman"/>
              <a:ea typeface="Times New Roman"/>
              <a:cs typeface="Times New Roman"/>
              <a:sym typeface="Times New Roman"/>
            </a:endParaRPr>
          </a:p>
        </p:txBody>
      </p:sp>
      <p:sp>
        <p:nvSpPr>
          <p:cNvPr id="101" name="Google Shape;101;p8"/>
          <p:cNvSpPr/>
          <p:nvPr/>
        </p:nvSpPr>
        <p:spPr>
          <a:xfrm>
            <a:off x="4454820" y="942754"/>
            <a:ext cx="233584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p:txBody>
      </p:sp>
      <p:pic>
        <p:nvPicPr>
          <p:cNvPr id="102" name="Google Shape;102;p8" descr="https://lh4.googleusercontent.com/xsRm2pF24hy_us9J5Eqm5i65JOJKPTu4gTnFsxWmCjh8MvdBq2_RWy4uLVpw9U9VhNXjvZP47m_xh7VNgXqTSjSP1eGicBGuGssB-XZMFDNptjjBic5xXgnpa2IyUheBEr01ghCs_SxV5NjtLIhS3A"/>
          <p:cNvPicPr preferRelativeResize="0"/>
          <p:nvPr/>
        </p:nvPicPr>
        <p:blipFill rotWithShape="1">
          <a:blip r:embed="rId3">
            <a:alphaModFix/>
          </a:blip>
          <a:srcRect/>
          <a:stretch/>
        </p:blipFill>
        <p:spPr>
          <a:xfrm>
            <a:off x="5128547" y="1476080"/>
            <a:ext cx="3476737" cy="2860232"/>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2004</Words>
  <Application>Microsoft Office PowerPoint</Application>
  <PresentationFormat>On-screen Show (16:9)</PresentationFormat>
  <Paragraphs>247</Paragraphs>
  <Slides>30</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Times New Roman</vt:lpstr>
      <vt:lpstr>Montserrat</vt:lpstr>
      <vt:lpstr>Arial</vt:lpstr>
      <vt:lpstr>Simple Light</vt:lpstr>
      <vt:lpstr>   </vt:lpstr>
      <vt:lpstr>Contents</vt:lpstr>
      <vt:lpstr>Introduction</vt:lpstr>
      <vt:lpstr>Problem Statement </vt:lpstr>
      <vt:lpstr>Discussion Topics</vt:lpstr>
      <vt:lpstr>Data Analysis Steps</vt:lpstr>
      <vt:lpstr>Attributes of each variable</vt:lpstr>
      <vt:lpstr>Attributes of each variable</vt:lpstr>
      <vt:lpstr>Bikes Rented per Season</vt:lpstr>
      <vt:lpstr>PowerPoint Presentation</vt:lpstr>
      <vt:lpstr>Bike Booking Monthly Trend</vt:lpstr>
      <vt:lpstr>Rented Bike Count Against Numerical Data</vt:lpstr>
      <vt:lpstr>Rented Bike Count Against Numerical Data</vt:lpstr>
      <vt:lpstr>Rented Bike Count Against Numerical Data</vt:lpstr>
      <vt:lpstr>Co-relation: Rented bike count vs Temp, Dew point Temp, Hour</vt:lpstr>
      <vt:lpstr>Co-relation: Rented bike count vs Visibility, Rainfall, Snowfall</vt:lpstr>
      <vt:lpstr>Co-relation: Rented bike count vs Humidity, Wind Speed, Radiation</vt:lpstr>
      <vt:lpstr>Climate Effect in Different seasons on Bike Sharing</vt:lpstr>
      <vt:lpstr>Climate Effect in Different seasons on Bike Sharing</vt:lpstr>
      <vt:lpstr>Correlation map</vt:lpstr>
      <vt:lpstr>Dealing with Outliers</vt:lpstr>
      <vt:lpstr>Linear Regression Analysis</vt:lpstr>
      <vt:lpstr>Lasso Regression Analysis</vt:lpstr>
      <vt:lpstr>Hyperparameter Tuning using Lasso Regression</vt:lpstr>
      <vt:lpstr>Decision Tree Analysis</vt:lpstr>
      <vt:lpstr>XG Boost Analysis</vt:lpstr>
      <vt:lpstr>Random Forest Analysis</vt:lpstr>
      <vt:lpstr>Feature Importance</vt:lpstr>
      <vt:lpstr>Prediction Summary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HP</dc:creator>
  <cp:lastModifiedBy>Sneha Raikar</cp:lastModifiedBy>
  <cp:revision>3</cp:revision>
  <dcterms:modified xsi:type="dcterms:W3CDTF">2022-11-10T06:30:40Z</dcterms:modified>
</cp:coreProperties>
</file>